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1"/>
  </p:notesMasterIdLst>
  <p:handoutMasterIdLst>
    <p:handoutMasterId r:id="rId22"/>
  </p:handoutMasterIdLst>
  <p:sldIdLst>
    <p:sldId id="651" r:id="rId2"/>
    <p:sldId id="652" r:id="rId3"/>
    <p:sldId id="654" r:id="rId4"/>
    <p:sldId id="666" r:id="rId5"/>
    <p:sldId id="670" r:id="rId6"/>
    <p:sldId id="684" r:id="rId7"/>
    <p:sldId id="685" r:id="rId8"/>
    <p:sldId id="658" r:id="rId9"/>
    <p:sldId id="659" r:id="rId10"/>
    <p:sldId id="671" r:id="rId11"/>
    <p:sldId id="672" r:id="rId12"/>
    <p:sldId id="673" r:id="rId13"/>
    <p:sldId id="663" r:id="rId14"/>
    <p:sldId id="674" r:id="rId15"/>
    <p:sldId id="683" r:id="rId16"/>
    <p:sldId id="677" r:id="rId17"/>
    <p:sldId id="676" r:id="rId18"/>
    <p:sldId id="678" r:id="rId19"/>
    <p:sldId id="664"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LS_" initials="" lastIdx="31" clrIdx="0"/>
  <p:cmAuthor id="1" name="jcru461"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F00"/>
    <a:srgbClr val="0000FF"/>
    <a:srgbClr val="79C6FF"/>
    <a:srgbClr val="0099FF"/>
    <a:srgbClr val="9933FF"/>
    <a:srgbClr val="9900CC"/>
    <a:srgbClr val="9900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3" autoAdjust="0"/>
    <p:restoredTop sz="90043" autoAdjust="0"/>
  </p:normalViewPr>
  <p:slideViewPr>
    <p:cSldViewPr>
      <p:cViewPr>
        <p:scale>
          <a:sx n="70" d="100"/>
          <a:sy n="70" d="100"/>
        </p:scale>
        <p:origin x="-516" y="-132"/>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10" d="100"/>
          <a:sy n="110" d="100"/>
        </p:scale>
        <p:origin x="-1344" y="144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239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239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239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02A441A-DA09-44E1-8162-F04AC8EFCE2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28F68B49-A9D5-4D69-8777-253FB86BBC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r>
              <a:rPr lang="en-US" smtClean="0"/>
              <a:t>Slide is on at the beginning of the meeting. No talking Points</a:t>
            </a:r>
          </a:p>
        </p:txBody>
      </p:sp>
      <p:sp>
        <p:nvSpPr>
          <p:cNvPr id="16387" name="Slide Number Placeholder 3"/>
          <p:cNvSpPr>
            <a:spLocks noGrp="1"/>
          </p:cNvSpPr>
          <p:nvPr>
            <p:ph type="sldNum" sz="quarter" idx="5"/>
          </p:nvPr>
        </p:nvSpPr>
        <p:spPr>
          <a:noFill/>
        </p:spPr>
        <p:txBody>
          <a:bodyPr/>
          <a:lstStyle/>
          <a:p>
            <a:fld id="{F737821E-2177-4B5F-90BE-1AEFBB7E2D7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smtClean="0"/>
              <a:t>Hello, I am Jennifer Wynkoop – Boeing’s consultant conducting the investigations near your neighborhood.</a:t>
            </a:r>
          </a:p>
        </p:txBody>
      </p:sp>
      <p:sp>
        <p:nvSpPr>
          <p:cNvPr id="34819" name="Slide Number Placeholder 3"/>
          <p:cNvSpPr>
            <a:spLocks noGrp="1"/>
          </p:cNvSpPr>
          <p:nvPr>
            <p:ph type="sldNum" sz="quarter" idx="5"/>
          </p:nvPr>
        </p:nvSpPr>
        <p:spPr>
          <a:noFill/>
        </p:spPr>
        <p:txBody>
          <a:bodyPr/>
          <a:lstStyle/>
          <a:p>
            <a:fld id="{4B66EF04-0718-4608-8D11-BF6FD36A3E2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mtClean="0"/>
              <a:t>Jennifer discusses the items on this slide.</a:t>
            </a:r>
          </a:p>
        </p:txBody>
      </p:sp>
      <p:sp>
        <p:nvSpPr>
          <p:cNvPr id="36867" name="Slide Number Placeholder 3"/>
          <p:cNvSpPr>
            <a:spLocks noGrp="1"/>
          </p:cNvSpPr>
          <p:nvPr>
            <p:ph type="sldNum" sz="quarter" idx="5"/>
          </p:nvPr>
        </p:nvSpPr>
        <p:spPr>
          <a:noFill/>
        </p:spPr>
        <p:txBody>
          <a:bodyPr/>
          <a:lstStyle/>
          <a:p>
            <a:fld id="{76D68EC5-E71F-4500-8294-A5930EF9DCB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smtClean="0"/>
              <a:t>After sampling is complete, it generally takes the lab several weeks to report validated data to Boeing. Then Boeing needs to check for errors before the data is reported to Ecology. </a:t>
            </a:r>
          </a:p>
        </p:txBody>
      </p:sp>
      <p:sp>
        <p:nvSpPr>
          <p:cNvPr id="38915" name="Slide Number Placeholder 3"/>
          <p:cNvSpPr>
            <a:spLocks noGrp="1"/>
          </p:cNvSpPr>
          <p:nvPr>
            <p:ph type="sldNum" sz="quarter" idx="5"/>
          </p:nvPr>
        </p:nvSpPr>
        <p:spPr>
          <a:noFill/>
        </p:spPr>
        <p:txBody>
          <a:bodyPr/>
          <a:lstStyle/>
          <a:p>
            <a:fld id="{AD588DDA-C301-4E8E-9287-723E8BDCBD6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r>
              <a:rPr lang="en-US" smtClean="0"/>
              <a:t>When Ecology receives the finalized data from Boeing, the next step is to evaluate the data. Boeing will evaluate the data and propose the next steps to Ecology in a Report. Ecology, the DOH, and the Cities review, evaluate and comment on the report. After the comments have been accepted and the proposed next steps are approved in a work plan, Ecology will host another meeting. This process takes a few months, which is why Ecology’s next meeting with the community isn’t planned until May 2013.</a:t>
            </a:r>
          </a:p>
          <a:p>
            <a:r>
              <a:rPr lang="en-US" smtClean="0"/>
              <a:t>Boeing will make recommendations to Ecology about which homes need to have indoor air samples collected and tested. Ecology will evaluate Boeing’s proposed plan, negotiate any needed changes, and approve the final plan.  </a:t>
            </a:r>
          </a:p>
        </p:txBody>
      </p:sp>
      <p:sp>
        <p:nvSpPr>
          <p:cNvPr id="40963" name="Slide Number Placeholder 3"/>
          <p:cNvSpPr>
            <a:spLocks noGrp="1"/>
          </p:cNvSpPr>
          <p:nvPr>
            <p:ph type="sldNum" sz="quarter" idx="5"/>
          </p:nvPr>
        </p:nvSpPr>
        <p:spPr>
          <a:noFill/>
        </p:spPr>
        <p:txBody>
          <a:bodyPr/>
          <a:lstStyle/>
          <a:p>
            <a:fld id="{97EE7C49-3D1C-4B01-9383-43672AFD52D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Slide Number Placeholder 3"/>
          <p:cNvSpPr>
            <a:spLocks noGrp="1"/>
          </p:cNvSpPr>
          <p:nvPr>
            <p:ph type="sldNum" sz="quarter" idx="5"/>
          </p:nvPr>
        </p:nvSpPr>
        <p:spPr>
          <a:noFill/>
        </p:spPr>
        <p:txBody>
          <a:bodyPr/>
          <a:lstStyle/>
          <a:p>
            <a:fld id="{8055AE56-1571-4EC8-B557-3A329CD77C2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DF987074-3101-44DF-9F98-2130D357533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mtClean="0"/>
              <a:t>There are many factors which determine whether vapor intrusion will occur, and whether once it does occur, it will build up in the home to unhealthy levels. </a:t>
            </a:r>
          </a:p>
          <a:p>
            <a:r>
              <a:rPr lang="en-US" smtClean="0"/>
              <a:t>Some of these factors include cracks in the foundation; unsealed utility lines into the home; and design of the home…Basements, un-ventillated crawl spaces and cracked concrete slabs located a short distance above contaminated groundwater can all allow contaminant concentrations to build up under the home, or provide pathways of entry into the home. </a:t>
            </a:r>
          </a:p>
          <a:p>
            <a:r>
              <a:rPr lang="en-US" smtClean="0"/>
              <a:t>Good ventillation of the home can prevent vapor intrusion from concentrating to unhealthy levels in indoor air.</a:t>
            </a:r>
          </a:p>
          <a:p>
            <a:endParaRPr lang="en-US" smtClean="0"/>
          </a:p>
        </p:txBody>
      </p:sp>
      <p:sp>
        <p:nvSpPr>
          <p:cNvPr id="47107" name="Slide Number Placeholder 3"/>
          <p:cNvSpPr>
            <a:spLocks noGrp="1"/>
          </p:cNvSpPr>
          <p:nvPr>
            <p:ph type="sldNum" sz="quarter" idx="5"/>
          </p:nvPr>
        </p:nvSpPr>
        <p:spPr>
          <a:noFill/>
        </p:spPr>
        <p:txBody>
          <a:bodyPr/>
          <a:lstStyle/>
          <a:p>
            <a:fld id="{DC352660-C218-4466-9C54-22BC839AFD0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9155" name="Slide Number Placeholder 3"/>
          <p:cNvSpPr>
            <a:spLocks noGrp="1"/>
          </p:cNvSpPr>
          <p:nvPr>
            <p:ph type="sldNum" sz="quarter" idx="5"/>
          </p:nvPr>
        </p:nvSpPr>
        <p:spPr>
          <a:noFill/>
        </p:spPr>
        <p:txBody>
          <a:bodyPr/>
          <a:lstStyle/>
          <a:p>
            <a:fld id="{E8E03188-65C4-4585-B3E1-677DB9A863C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endParaRPr lang="en-US" smtClean="0"/>
          </a:p>
        </p:txBody>
      </p:sp>
      <p:sp>
        <p:nvSpPr>
          <p:cNvPr id="51203" name="Slide Number Placeholder 3"/>
          <p:cNvSpPr>
            <a:spLocks noGrp="1"/>
          </p:cNvSpPr>
          <p:nvPr>
            <p:ph type="sldNum" sz="quarter" idx="5"/>
          </p:nvPr>
        </p:nvSpPr>
        <p:spPr>
          <a:noFill/>
        </p:spPr>
        <p:txBody>
          <a:bodyPr/>
          <a:lstStyle/>
          <a:p>
            <a:fld id="{43B418A5-A5EF-4E62-9F52-E6D2B4660273}"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endParaRPr lang="en-US" smtClean="0"/>
          </a:p>
        </p:txBody>
      </p:sp>
      <p:sp>
        <p:nvSpPr>
          <p:cNvPr id="53251" name="Slide Number Placeholder 3"/>
          <p:cNvSpPr>
            <a:spLocks noGrp="1"/>
          </p:cNvSpPr>
          <p:nvPr>
            <p:ph type="sldNum" sz="quarter" idx="5"/>
          </p:nvPr>
        </p:nvSpPr>
        <p:spPr>
          <a:noFill/>
        </p:spPr>
        <p:txBody>
          <a:bodyPr/>
          <a:lstStyle/>
          <a:p>
            <a:fld id="{BC5B23D0-7C8D-4751-8AC5-DE2821B3F91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smtClean="0"/>
              <a:t>Ecology wants to thank Mayor Hill for arranging this meeting, and thank the Filipino Community for allowing us the use of your community hall. We have information for you about an investigation that is being planned for the north Algona neighborhood. So, thank you all for coming to this meeting. </a:t>
            </a:r>
          </a:p>
          <a:p>
            <a:r>
              <a:rPr lang="en-US" i="1" smtClean="0">
                <a:solidFill>
                  <a:srgbClr val="FF0000"/>
                </a:solidFill>
              </a:rPr>
              <a:t>If has not happened already: </a:t>
            </a:r>
            <a:r>
              <a:rPr lang="en-US" smtClean="0"/>
              <a:t>(Please introduce yourselves, then I will introduce myself at the end.)</a:t>
            </a:r>
          </a:p>
          <a:p>
            <a:r>
              <a:rPr lang="en-US" smtClean="0"/>
              <a:t>My name is Robin Harrover – I am the State Dept. of Ecology Site Manager. I provide state oversight of cleanup at the Boeing Fabrication Auburn Site. </a:t>
            </a:r>
            <a:r>
              <a:rPr lang="en-US" smtClean="0">
                <a:solidFill>
                  <a:srgbClr val="FF0000"/>
                </a:solidFill>
              </a:rPr>
              <a:t>My role </a:t>
            </a:r>
            <a:r>
              <a:rPr lang="en-US" smtClean="0"/>
              <a:t>is to ensure that the cleanup meets the State cleanup requirements.  I have a brief presentation to give, then there will be time for your questions at the end. </a:t>
            </a:r>
          </a:p>
          <a:p>
            <a:r>
              <a:rPr lang="en-US" smtClean="0"/>
              <a:t>The State Department of Health is also represented here. The Department of Health ensures that state health standards are met.    </a:t>
            </a:r>
          </a:p>
        </p:txBody>
      </p:sp>
      <p:sp>
        <p:nvSpPr>
          <p:cNvPr id="18435" name="Slide Number Placeholder 3"/>
          <p:cNvSpPr>
            <a:spLocks noGrp="1"/>
          </p:cNvSpPr>
          <p:nvPr>
            <p:ph type="sldNum" sz="quarter" idx="5"/>
          </p:nvPr>
        </p:nvSpPr>
        <p:spPr>
          <a:noFill/>
        </p:spPr>
        <p:txBody>
          <a:bodyPr/>
          <a:lstStyle/>
          <a:p>
            <a:fld id="{59E7D88F-5C17-44E7-9AD3-6AFCD275ADB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Boeing manages dangerous wastes at the Boeing Fabrication Auburn site. Past practices at industrial sites were not what they are today. At Boeing there have been historical releases of  chemicals. We know that at several locations these releases have mixed with groundwater and have spread over time with the flow of groundwater beyond the Auburn Plant boundaries.</a:t>
            </a:r>
          </a:p>
          <a:p>
            <a:pPr>
              <a:defRPr/>
            </a:pPr>
            <a:r>
              <a:rPr lang="en-US" dirty="0" smtClean="0"/>
              <a:t>The main contaminant found in the groundwater is TCE, or trichloroethylene, which is a solvent that was used to clean manufactured metal and electronic components prior to assembly. We have more information about this chemical and a related chemical, Vinyl Chloride, which forms as TCE breaks down in the environment. You’ll find this information as a hand-out on the table.</a:t>
            </a:r>
          </a:p>
          <a:p>
            <a:pPr>
              <a:defRPr/>
            </a:pPr>
            <a:r>
              <a:rPr lang="en-US" dirty="0" smtClean="0"/>
              <a:t>The groundwater contamination appears to have originated from two on-site locations. One was the former Building 17-05, which was located along the northeastern portion of the site and housed equipment used for cleaning manufactured parts. Boeing continues to try to identify the source of another low-level TCE plume that appears to have originated from the western part of the site — Boeing no longer uses TCE in it’s processes; therefore, the release may have been from historical operations. </a:t>
            </a:r>
          </a:p>
          <a:p>
            <a:pPr>
              <a:defRPr/>
            </a:pPr>
            <a:r>
              <a:rPr lang="en-US" dirty="0" smtClean="0"/>
              <a:t>At both locations, it is believed that TCE leaked into shallow groundwater and moved down-gradient with the groundwater toward the north-northwest. The two plumes eventually merged to form one larger plume that ends more than a mile beyond the north-northwest property boundary, and is currently beneath City of Algona commercial property and the Auburn Super Mall.</a:t>
            </a:r>
          </a:p>
          <a:p>
            <a:pPr>
              <a:defRPr/>
            </a:pPr>
            <a:r>
              <a:rPr lang="en-US" dirty="0" smtClean="0"/>
              <a:t>Monitoring on and around the Auburn site so far indicates that TCE contamination in the groundwater is at low levels of between less than 1 and 13 parts per billion. For comparison, the federal drinking water standard for TCE in public water systems is 5 parts per billion. </a:t>
            </a:r>
            <a:endParaRPr lang="en-US" dirty="0"/>
          </a:p>
        </p:txBody>
      </p:sp>
      <p:sp>
        <p:nvSpPr>
          <p:cNvPr id="20483" name="Slide Number Placeholder 3"/>
          <p:cNvSpPr>
            <a:spLocks noGrp="1"/>
          </p:cNvSpPr>
          <p:nvPr>
            <p:ph type="sldNum" sz="quarter" idx="5"/>
          </p:nvPr>
        </p:nvSpPr>
        <p:spPr>
          <a:noFill/>
        </p:spPr>
        <p:txBody>
          <a:bodyPr/>
          <a:lstStyle/>
          <a:p>
            <a:fld id="{3D13107E-33FD-4DC8-A03C-32DEB2D524D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t>We are here because Ecology is the state agency overseeing how cleanup proceeds at the Boeing Fabrication Auburn site. We are also here because Federal and State Law requires this cleanup. </a:t>
            </a:r>
          </a:p>
          <a:p>
            <a:r>
              <a:rPr lang="en-US" smtClean="0"/>
              <a:t>But I want to be clear: this is a State-led clean-up under the Resource Conservation and Recovery Act. The state also uses the Model Toxics Control Act,  a law that resulted from voter-approved initiative in 1989, to guide the process and set the cleanup standards for the site. </a:t>
            </a:r>
          </a:p>
          <a:p>
            <a:r>
              <a:rPr lang="en-US" smtClean="0"/>
              <a:t>This is not a Federally-listed Superfund Site or a federally led cleanup. This means that the State has been  authorized as the lead agency to oversee clean-up at this site. Although, the EPA does have the authority to oversee Ecology’s work with Boeing. It also means this site is not on the Federal National Priorities List and therefore does not qualify for recovering costs from the Federal Superfund.</a:t>
            </a:r>
          </a:p>
        </p:txBody>
      </p:sp>
      <p:sp>
        <p:nvSpPr>
          <p:cNvPr id="22531" name="Slide Number Placeholder 3"/>
          <p:cNvSpPr>
            <a:spLocks noGrp="1"/>
          </p:cNvSpPr>
          <p:nvPr>
            <p:ph type="sldNum" sz="quarter" idx="5"/>
          </p:nvPr>
        </p:nvSpPr>
        <p:spPr>
          <a:noFill/>
        </p:spPr>
        <p:txBody>
          <a:bodyPr/>
          <a:lstStyle/>
          <a:p>
            <a:fld id="{56775101-9263-4A5F-86F8-EB7B35CFDCA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smtClean="0"/>
              <a:t>The drinking water in Algona, Pacific and Auburn is safe for residents to drink. We know that residents of the cities of Algona, Pacific and Auburn are not drinking contaminated groundwater that originated from the Boeing Auburn Plant.</a:t>
            </a:r>
          </a:p>
          <a:p>
            <a:endParaRPr lang="en-US" smtClean="0"/>
          </a:p>
          <a:p>
            <a:r>
              <a:rPr lang="en-US" smtClean="0"/>
              <a:t>We know this because: The City of Auburn municipal supply wells are located at a greater depth than the depth of this plume, and are below the Osceola Mudflow which is a clay layer that protects the lower aquifer from contaminants migrating down to the depths of the City of Auburn supply wells. The City of Algona obtains its water from the City of Auburn. And, essentially, the groundwater flow is away from the City of Pacific wells. Also, there are sentry wells which are monitored on a semi-annual basis near the City of Pacific wells and the results are reported to the City of Pacific.  </a:t>
            </a:r>
          </a:p>
        </p:txBody>
      </p:sp>
      <p:sp>
        <p:nvSpPr>
          <p:cNvPr id="24579" name="Slide Number Placeholder 3"/>
          <p:cNvSpPr>
            <a:spLocks noGrp="1"/>
          </p:cNvSpPr>
          <p:nvPr>
            <p:ph type="sldNum" sz="quarter" idx="5"/>
          </p:nvPr>
        </p:nvSpPr>
        <p:spPr>
          <a:noFill/>
        </p:spPr>
        <p:txBody>
          <a:bodyPr/>
          <a:lstStyle/>
          <a:p>
            <a:fld id="{71B4F1BA-AE72-4ABC-954E-E3CA07507E0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Ecology has been overseeing cleanup at the Boeing Auburn Site for over a decade. Many important milestones have been reached during this time. Ecology’s original Agreed Order requiring Boeing to clean up the site was issued in Spring of 2002, with a fact sheet and public notice. The original Agreed Order was amended and re-issued in 2006, with a fact sheet and public notice. Other cleanup actions have taken place at the site, with a fact sheet and public notice. For example, from 2004 through 2005, Ecology approved and Boeing initiated an interim cleanup action that allowed the AMB Distribution Center to be built where it is now. In 2009, Ecology approved groundwater testing that Boeing completed which, step-by-step over time, has revealed that contamination extends beyond the plant property boundary.  Ecology has also kept local officials informed of the progress of the investigations, in particular at a meeting in November 2011.  </a:t>
            </a:r>
          </a:p>
        </p:txBody>
      </p:sp>
      <p:sp>
        <p:nvSpPr>
          <p:cNvPr id="26627" name="Slide Number Placeholder 3"/>
          <p:cNvSpPr>
            <a:spLocks noGrp="1"/>
          </p:cNvSpPr>
          <p:nvPr>
            <p:ph type="sldNum" sz="quarter" idx="5"/>
          </p:nvPr>
        </p:nvSpPr>
        <p:spPr>
          <a:noFill/>
        </p:spPr>
        <p:txBody>
          <a:bodyPr/>
          <a:lstStyle/>
          <a:p>
            <a:fld id="{EB74076F-84D1-436F-ADD9-50FD620CE3C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Ecology has been overseeing cleanup at the Boeing Auburn Site for over a decade. Many important milestones have been reached during this time. Ecology’s original Agreed Order requiring Boeing to clean up the site was issued in Spring of 2002, with a fact sheet and public notice. The original Agreed Order was amended and re-issued in 2006, with a fact sheet and public notice. Other cleanup actions have taken place at the site, with a fact sheet and public notice. For example, from 2004 through 2005, Ecology approved and Boeing initiated an interim cleanup action that allowed the AMB Distribution Center to be built where it is now. In 2009, Ecology approved groundwater testing that Boeing completed which, step-by-step over time, has revealed that contamination extends beyond the plant property boundary.  Ecology has also kept local officials informed of the progress of the investigations, in particular at a meeting in November 2011. </a:t>
            </a:r>
          </a:p>
        </p:txBody>
      </p:sp>
      <p:sp>
        <p:nvSpPr>
          <p:cNvPr id="28675" name="Slide Number Placeholder 3"/>
          <p:cNvSpPr>
            <a:spLocks noGrp="1"/>
          </p:cNvSpPr>
          <p:nvPr>
            <p:ph type="sldNum" sz="quarter" idx="5"/>
          </p:nvPr>
        </p:nvSpPr>
        <p:spPr>
          <a:noFill/>
        </p:spPr>
        <p:txBody>
          <a:bodyPr/>
          <a:lstStyle/>
          <a:p>
            <a:fld id="{A95AF5F5-D1E5-46B0-A034-F14636D0F8D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t>This is the current known extent of the TCE plume in the shallow aquifer zone. While the current known extent appears all at once on this slide, I want to emphasize that the investigation takes some time to arrive at this knowledge.  Note that the TCE plume extent is now known to be present in the northeast corner of the Algona residential area.</a:t>
            </a:r>
          </a:p>
        </p:txBody>
      </p:sp>
      <p:sp>
        <p:nvSpPr>
          <p:cNvPr id="30723" name="Slide Number Placeholder 3"/>
          <p:cNvSpPr>
            <a:spLocks noGrp="1"/>
          </p:cNvSpPr>
          <p:nvPr>
            <p:ph type="sldNum" sz="quarter" idx="5"/>
          </p:nvPr>
        </p:nvSpPr>
        <p:spPr>
          <a:noFill/>
        </p:spPr>
        <p:txBody>
          <a:bodyPr/>
          <a:lstStyle/>
          <a:p>
            <a:fld id="{984649CF-B9F0-460B-A759-5B933829ADA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t>In mid-January, Ecology received notification of the results of recent testing from groundwater monitoring wells that were sampled in December. These wells are located in North Algona and also just north of the  Algona city boundary with Auburn. </a:t>
            </a:r>
          </a:p>
          <a:p>
            <a:r>
              <a:rPr lang="en-US" smtClean="0"/>
              <a:t>The results in well AGW226  (at 4.4 ug/L) are above  state cleanup standards that are set at 4.0 ug/l to protect groundwater as a source of drinking water. The results indicate that more sampling needs to be done in the neighborhood near well AGW226.  I now want to introduce Jennifer Wynkoop, who works for the consulting firm, Landau and Associates. Jennifer is the Senior Project manager that carries out the environmental investigation work being done for Boeing.</a:t>
            </a:r>
          </a:p>
        </p:txBody>
      </p:sp>
      <p:sp>
        <p:nvSpPr>
          <p:cNvPr id="32771" name="Slide Number Placeholder 3"/>
          <p:cNvSpPr>
            <a:spLocks noGrp="1"/>
          </p:cNvSpPr>
          <p:nvPr>
            <p:ph type="sldNum" sz="quarter" idx="5"/>
          </p:nvPr>
        </p:nvSpPr>
        <p:spPr>
          <a:noFill/>
        </p:spPr>
        <p:txBody>
          <a:bodyPr/>
          <a:lstStyle/>
          <a:p>
            <a:fld id="{2C949A4A-8F24-4D2B-A66B-FD056B71725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516178-832E-42E3-93A3-5ADDD50465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F6A46-EE6F-4F98-BF45-4C478089CC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EC3EA-4720-4F52-85BC-1A6D9AC032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8CF4C-8E38-48B2-8970-37D9983D61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B41015-1313-4326-95E5-83AB8D5CF7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58CD31-52CD-4264-A160-E5E56E26B6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0DDC26-3B75-47C8-A6EA-CC827ADA1F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0169BA-A580-4EFA-9158-A1E687A056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765304-9616-425D-B62E-CB68A1E2B3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ABA0ED-2A84-4BA0-B6AD-8F09505605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48ED10-5D79-421A-891A-9B96170FFB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53000">
              <a:srgbClr val="D4DEFF"/>
            </a:gs>
            <a:gs pos="100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D48AA51-BA53-4E7E-8C4E-6B2852AAAE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3" r:id="rId1"/>
    <p:sldLayoutId id="2147484102" r:id="rId2"/>
    <p:sldLayoutId id="2147484101" r:id="rId3"/>
    <p:sldLayoutId id="2147484100" r:id="rId4"/>
    <p:sldLayoutId id="2147484099" r:id="rId5"/>
    <p:sldLayoutId id="2147484098" r:id="rId6"/>
    <p:sldLayoutId id="2147484097" r:id="rId7"/>
    <p:sldLayoutId id="2147484096" r:id="rId8"/>
    <p:sldLayoutId id="2147484095" r:id="rId9"/>
    <p:sldLayoutId id="2147484094" r:id="rId10"/>
    <p:sldLayoutId id="21474840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tress.wa.gov/ecy/gsp/Sitepage.aspx?csid=5049"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33400" y="533400"/>
            <a:ext cx="7772400" cy="1066800"/>
          </a:xfrm>
        </p:spPr>
        <p:txBody>
          <a:bodyPr/>
          <a:lstStyle/>
          <a:p>
            <a:r>
              <a:rPr lang="en-US" sz="3600" b="1" smtClean="0"/>
              <a:t>NE Algona Recent and Proposed Future Environmental Investigation in your Neighborhood</a:t>
            </a:r>
          </a:p>
        </p:txBody>
      </p:sp>
      <p:pic>
        <p:nvPicPr>
          <p:cNvPr id="15362" name="Picture 2"/>
          <p:cNvPicPr>
            <a:picLocks noChangeAspect="1" noChangeArrowheads="1"/>
          </p:cNvPicPr>
          <p:nvPr/>
        </p:nvPicPr>
        <p:blipFill>
          <a:blip r:embed="rId3"/>
          <a:srcRect l="482"/>
          <a:stretch>
            <a:fillRect/>
          </a:stretch>
        </p:blipFill>
        <p:spPr bwMode="auto">
          <a:xfrm>
            <a:off x="2438400" y="1771650"/>
            <a:ext cx="43434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b="1" dirty="0" smtClean="0"/>
              <a:t>Additional Groundwater Investigation</a:t>
            </a:r>
            <a:endParaRPr lang="en-US" b="1" dirty="0"/>
          </a:p>
        </p:txBody>
      </p:sp>
      <p:pic>
        <p:nvPicPr>
          <p:cNvPr id="33794" name="Content Placeholder 3" descr="GenericBasemap (2).jpg"/>
          <p:cNvPicPr>
            <a:picLocks noGrp="1" noChangeAspect="1"/>
          </p:cNvPicPr>
          <p:nvPr>
            <p:ph idx="1"/>
          </p:nvPr>
        </p:nvPicPr>
        <p:blipFill>
          <a:blip r:embed="rId3"/>
          <a:srcRect l="5759" t="31989" r="57243" b="39391"/>
          <a:stretch>
            <a:fillRect/>
          </a:stretch>
        </p:blipFill>
        <p:spPr>
          <a:xfrm>
            <a:off x="3886200" y="1254125"/>
            <a:ext cx="4495800" cy="5375275"/>
          </a:xfrm>
          <a:solidFill>
            <a:srgbClr val="C00000"/>
          </a:solidFill>
          <a:ln>
            <a:solidFill>
              <a:schemeClr val="tx1"/>
            </a:solidFill>
          </a:ln>
        </p:spPr>
      </p:pic>
      <p:grpSp>
        <p:nvGrpSpPr>
          <p:cNvPr id="33795" name="Group 44"/>
          <p:cNvGrpSpPr>
            <a:grpSpLocks/>
          </p:cNvGrpSpPr>
          <p:nvPr/>
        </p:nvGrpSpPr>
        <p:grpSpPr bwMode="auto">
          <a:xfrm>
            <a:off x="4876800" y="2438400"/>
            <a:ext cx="2057400" cy="1981200"/>
            <a:chOff x="2514600" y="2438400"/>
            <a:chExt cx="2057400" cy="1981200"/>
          </a:xfrm>
        </p:grpSpPr>
        <p:sp>
          <p:nvSpPr>
            <p:cNvPr id="6" name="Oval 5"/>
            <p:cNvSpPr/>
            <p:nvPr/>
          </p:nvSpPr>
          <p:spPr>
            <a:xfrm>
              <a:off x="3124200" y="2514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733800" y="2438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590800" y="2895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9" name="Oval 8"/>
            <p:cNvSpPr/>
            <p:nvPr/>
          </p:nvSpPr>
          <p:spPr>
            <a:xfrm>
              <a:off x="3200400" y="2895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819400" y="2895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505200" y="2895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810000" y="2895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4038600" y="2895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495800" y="2895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2514600" y="336708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0" name="Oval 29"/>
            <p:cNvSpPr/>
            <p:nvPr/>
          </p:nvSpPr>
          <p:spPr>
            <a:xfrm>
              <a:off x="2819400" y="336708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124200" y="336708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3505200" y="336708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810000" y="336708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164013" y="3367088"/>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4495800" y="34020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124200" y="3886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2514600" y="3886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8" name="Oval 37"/>
            <p:cNvSpPr/>
            <p:nvPr/>
          </p:nvSpPr>
          <p:spPr>
            <a:xfrm>
              <a:off x="3810000" y="3886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4495800" y="38862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2514600" y="43434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1" name="Oval 40"/>
            <p:cNvSpPr/>
            <p:nvPr/>
          </p:nvSpPr>
          <p:spPr>
            <a:xfrm>
              <a:off x="3124200" y="43434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2" name="Oval 41"/>
            <p:cNvSpPr/>
            <p:nvPr/>
          </p:nvSpPr>
          <p:spPr>
            <a:xfrm>
              <a:off x="3810000" y="43434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3" name="Oval 42"/>
            <p:cNvSpPr/>
            <p:nvPr/>
          </p:nvSpPr>
          <p:spPr>
            <a:xfrm>
              <a:off x="4419600" y="43434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44" name="Oval 43"/>
            <p:cNvSpPr/>
            <p:nvPr/>
          </p:nvSpPr>
          <p:spPr>
            <a:xfrm>
              <a:off x="4148138" y="2514600"/>
              <a:ext cx="76200" cy="762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8" name="Rectangle 47"/>
          <p:cNvSpPr/>
          <p:nvPr/>
        </p:nvSpPr>
        <p:spPr>
          <a:xfrm rot="-1800000">
            <a:off x="6597295" y="5583989"/>
            <a:ext cx="1650132" cy="923330"/>
          </a:xfrm>
          <a:prstGeom prst="rect">
            <a:avLst/>
          </a:prstGeom>
          <a:noFill/>
          <a:effectLst>
            <a:outerShdw blurRad="50800" dist="38100" algn="l" rotWithShape="0">
              <a:prstClr val="black">
                <a:alpha val="40000"/>
              </a:prstClr>
            </a:outerShdw>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chemeClr val="tx1">
                    <a:lumMod val="75000"/>
                    <a:lumOff val="25000"/>
                  </a:schemeClr>
                </a:solidFill>
                <a:effectLst>
                  <a:outerShdw blurRad="50800" dist="39000" dir="5460000" algn="tl">
                    <a:srgbClr val="000000">
                      <a:alpha val="38000"/>
                    </a:srgbClr>
                  </a:outerShdw>
                </a:effectLst>
              </a:rPr>
              <a:t>Draft</a:t>
            </a:r>
            <a:endParaRPr lang="en-US" sz="5400" b="1" dirty="0">
              <a:ln w="11430"/>
              <a:solidFill>
                <a:schemeClr val="tx1">
                  <a:lumMod val="75000"/>
                  <a:lumOff val="25000"/>
                </a:schemeClr>
              </a:solidFill>
              <a:effectLst>
                <a:outerShdw blurRad="50800" dist="39000" dir="5460000" algn="tl">
                  <a:srgbClr val="000000">
                    <a:alpha val="38000"/>
                  </a:srgbClr>
                </a:outerShdw>
              </a:effectLst>
            </a:endParaRPr>
          </a:p>
        </p:txBody>
      </p:sp>
      <p:sp>
        <p:nvSpPr>
          <p:cNvPr id="49" name="Rectangle 48"/>
          <p:cNvSpPr/>
          <p:nvPr/>
        </p:nvSpPr>
        <p:spPr>
          <a:xfrm>
            <a:off x="4800600" y="2514600"/>
            <a:ext cx="2209800" cy="1905000"/>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798" name="Group 54"/>
          <p:cNvGrpSpPr>
            <a:grpSpLocks/>
          </p:cNvGrpSpPr>
          <p:nvPr/>
        </p:nvGrpSpPr>
        <p:grpSpPr bwMode="auto">
          <a:xfrm>
            <a:off x="4191000" y="5849938"/>
            <a:ext cx="2290763" cy="431800"/>
            <a:chOff x="4191000" y="5850148"/>
            <a:chExt cx="2290959" cy="431322"/>
          </a:xfrm>
        </p:grpSpPr>
        <p:sp>
          <p:nvSpPr>
            <p:cNvPr id="54" name="Rectangle 53"/>
            <p:cNvSpPr/>
            <p:nvPr/>
          </p:nvSpPr>
          <p:spPr>
            <a:xfrm>
              <a:off x="4191000" y="5875520"/>
              <a:ext cx="2286196" cy="382163"/>
            </a:xfrm>
            <a:prstGeom prst="rect">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4343413" y="5943706"/>
              <a:ext cx="76207" cy="761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4343413" y="6095938"/>
              <a:ext cx="76207" cy="761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5" name="TextBox 51"/>
            <p:cNvSpPr txBox="1">
              <a:spLocks noChangeArrowheads="1"/>
            </p:cNvSpPr>
            <p:nvPr/>
          </p:nvSpPr>
          <p:spPr bwMode="auto">
            <a:xfrm>
              <a:off x="4409820" y="6004471"/>
              <a:ext cx="1838580" cy="276999"/>
            </a:xfrm>
            <a:prstGeom prst="rect">
              <a:avLst/>
            </a:prstGeom>
            <a:noFill/>
            <a:ln w="9525">
              <a:noFill/>
              <a:miter lim="800000"/>
              <a:headEnd/>
              <a:tailEnd/>
            </a:ln>
          </p:spPr>
          <p:txBody>
            <a:bodyPr wrap="none">
              <a:spAutoFit/>
            </a:bodyPr>
            <a:lstStyle/>
            <a:p>
              <a:r>
                <a:rPr lang="en-US" sz="1200"/>
                <a:t>Proposed Sample Location</a:t>
              </a:r>
            </a:p>
          </p:txBody>
        </p:sp>
        <p:sp>
          <p:nvSpPr>
            <p:cNvPr id="33806" name="TextBox 52"/>
            <p:cNvSpPr txBox="1">
              <a:spLocks noChangeArrowheads="1"/>
            </p:cNvSpPr>
            <p:nvPr/>
          </p:nvSpPr>
          <p:spPr bwMode="auto">
            <a:xfrm>
              <a:off x="4419600" y="5850148"/>
              <a:ext cx="2062359" cy="276999"/>
            </a:xfrm>
            <a:prstGeom prst="rect">
              <a:avLst/>
            </a:prstGeom>
            <a:noFill/>
            <a:ln w="9525">
              <a:noFill/>
              <a:miter lim="800000"/>
              <a:headEnd/>
              <a:tailEnd/>
            </a:ln>
          </p:spPr>
          <p:txBody>
            <a:bodyPr wrap="none">
              <a:spAutoFit/>
            </a:bodyPr>
            <a:lstStyle/>
            <a:p>
              <a:r>
                <a:rPr lang="en-US" sz="1200"/>
                <a:t>Existing Shallow Well Location</a:t>
              </a:r>
            </a:p>
          </p:txBody>
        </p:sp>
      </p:grpSp>
      <p:sp>
        <p:nvSpPr>
          <p:cNvPr id="56" name="Oval 55"/>
          <p:cNvSpPr/>
          <p:nvPr/>
        </p:nvSpPr>
        <p:spPr>
          <a:xfrm>
            <a:off x="6858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a:off x="7696200" y="324167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Content Placeholder 2"/>
          <p:cNvSpPr txBox="1">
            <a:spLocks/>
          </p:cNvSpPr>
          <p:nvPr/>
        </p:nvSpPr>
        <p:spPr>
          <a:xfrm>
            <a:off x="457200" y="1600200"/>
            <a:ext cx="3352800" cy="4525963"/>
          </a:xfrm>
          <a:prstGeom prst="rect">
            <a:avLst/>
          </a:prstGeom>
        </p:spPr>
        <p:txBody>
          <a:bodyPr>
            <a:normAutofit lnSpcReduction="10000"/>
          </a:bodyPr>
          <a:lstStyle/>
          <a:p>
            <a:pPr marL="342900" indent="-342900">
              <a:spcBef>
                <a:spcPct val="20000"/>
              </a:spcBef>
              <a:buFont typeface="Arial" pitchFamily="34" charset="0"/>
              <a:buChar char="•"/>
              <a:defRPr/>
            </a:pPr>
            <a:r>
              <a:rPr lang="en-US" sz="3200" dirty="0"/>
              <a:t>Collect shallow groundwater samples</a:t>
            </a:r>
          </a:p>
          <a:p>
            <a:pPr marL="342900" indent="-342900">
              <a:spcBef>
                <a:spcPct val="20000"/>
              </a:spcBef>
              <a:buFont typeface="Arial" pitchFamily="34" charset="0"/>
              <a:buChar char="•"/>
              <a:defRPr/>
            </a:pPr>
            <a:r>
              <a:rPr lang="en-US" sz="3200" dirty="0"/>
              <a:t>Evaluate groundwater conditions</a:t>
            </a:r>
          </a:p>
          <a:p>
            <a:pPr marL="342900" indent="-342900" fontAlgn="auto">
              <a:spcBef>
                <a:spcPct val="20000"/>
              </a:spcBef>
              <a:spcAft>
                <a:spcPts val="0"/>
              </a:spcAft>
              <a:buFont typeface="Arial" pitchFamily="34" charset="0"/>
              <a:buChar char="•"/>
              <a:defRPr/>
            </a:pPr>
            <a:r>
              <a:rPr lang="en-US" sz="3200" dirty="0"/>
              <a:t>Proposed sample locations</a:t>
            </a:r>
          </a:p>
          <a:p>
            <a:pPr marL="342900" indent="-342900" fontAlgn="auto">
              <a:spcBef>
                <a:spcPct val="20000"/>
              </a:spcBef>
              <a:spcAft>
                <a:spcPts val="0"/>
              </a:spcAft>
              <a:defRPr/>
            </a:pP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81000" y="0"/>
            <a:ext cx="8229600" cy="1143000"/>
          </a:xfrm>
        </p:spPr>
        <p:txBody>
          <a:bodyPr/>
          <a:lstStyle/>
          <a:p>
            <a:r>
              <a:rPr lang="en-US" b="1" smtClean="0"/>
              <a:t>What Will the Drilling Involve?</a:t>
            </a:r>
          </a:p>
        </p:txBody>
      </p:sp>
      <p:sp>
        <p:nvSpPr>
          <p:cNvPr id="35842" name="Content Placeholder 2"/>
          <p:cNvSpPr>
            <a:spLocks noGrp="1"/>
          </p:cNvSpPr>
          <p:nvPr>
            <p:ph idx="1"/>
          </p:nvPr>
        </p:nvSpPr>
        <p:spPr>
          <a:xfrm>
            <a:off x="304800" y="1371600"/>
            <a:ext cx="3505200" cy="4876800"/>
          </a:xfrm>
        </p:spPr>
        <p:txBody>
          <a:bodyPr/>
          <a:lstStyle/>
          <a:p>
            <a:r>
              <a:rPr lang="en-US" smtClean="0"/>
              <a:t>Location of work</a:t>
            </a:r>
          </a:p>
          <a:p>
            <a:r>
              <a:rPr lang="en-US" smtClean="0"/>
              <a:t>Public safety</a:t>
            </a:r>
          </a:p>
          <a:p>
            <a:r>
              <a:rPr lang="en-US" smtClean="0"/>
              <a:t>1 to 2 hours per location</a:t>
            </a:r>
          </a:p>
          <a:p>
            <a:r>
              <a:rPr lang="en-US" smtClean="0"/>
              <a:t>Access </a:t>
            </a:r>
          </a:p>
          <a:p>
            <a:r>
              <a:rPr lang="en-US" smtClean="0"/>
              <a:t>Noise</a:t>
            </a:r>
          </a:p>
          <a:p>
            <a:r>
              <a:rPr lang="en-US" smtClean="0"/>
              <a:t>Patching the holes</a:t>
            </a:r>
          </a:p>
        </p:txBody>
      </p:sp>
      <p:pic>
        <p:nvPicPr>
          <p:cNvPr id="35843" name="Picture 2" descr="http://s3-media2.ak.yelpcdn.com/bphoto/aL0JSVkh1bCub5y87KYJ-A/l.jpg"/>
          <p:cNvPicPr>
            <a:picLocks noChangeAspect="1" noChangeArrowheads="1"/>
          </p:cNvPicPr>
          <p:nvPr/>
        </p:nvPicPr>
        <p:blipFill>
          <a:blip r:embed="rId3"/>
          <a:srcRect/>
          <a:stretch>
            <a:fillRect/>
          </a:stretch>
        </p:blipFill>
        <p:spPr bwMode="auto">
          <a:xfrm>
            <a:off x="3733800" y="1219200"/>
            <a:ext cx="5410200" cy="3629025"/>
          </a:xfrm>
          <a:prstGeom prst="rect">
            <a:avLst/>
          </a:prstGeom>
          <a:noFill/>
          <a:ln w="9525">
            <a:noFill/>
            <a:miter lim="800000"/>
            <a:headEnd/>
            <a:tailEnd/>
          </a:ln>
        </p:spPr>
      </p:pic>
      <p:pic>
        <p:nvPicPr>
          <p:cNvPr id="35844" name="Picture 4" descr="GeoProbe7730 (1).jpg"/>
          <p:cNvPicPr>
            <a:picLocks noChangeAspect="1"/>
          </p:cNvPicPr>
          <p:nvPr/>
        </p:nvPicPr>
        <p:blipFill>
          <a:blip r:embed="rId4"/>
          <a:srcRect/>
          <a:stretch>
            <a:fillRect/>
          </a:stretch>
        </p:blipFill>
        <p:spPr bwMode="auto">
          <a:xfrm>
            <a:off x="5715000" y="4267200"/>
            <a:ext cx="3276600" cy="2457450"/>
          </a:xfrm>
          <a:prstGeom prst="rect">
            <a:avLst/>
          </a:prstGeom>
          <a:noFill/>
          <a:ln w="9525">
            <a:noFill/>
            <a:miter lim="800000"/>
            <a:headEnd/>
            <a:tailEnd/>
          </a:ln>
        </p:spPr>
      </p:pic>
      <p:sp>
        <p:nvSpPr>
          <p:cNvPr id="35845" name="TextBox 5"/>
          <p:cNvSpPr txBox="1">
            <a:spLocks noChangeArrowheads="1"/>
          </p:cNvSpPr>
          <p:nvPr/>
        </p:nvSpPr>
        <p:spPr bwMode="auto">
          <a:xfrm>
            <a:off x="7418388" y="6545263"/>
            <a:ext cx="1649412" cy="215900"/>
          </a:xfrm>
          <a:prstGeom prst="rect">
            <a:avLst/>
          </a:prstGeom>
          <a:noFill/>
          <a:ln w="9525">
            <a:noFill/>
            <a:miter lim="800000"/>
            <a:headEnd/>
            <a:tailEnd/>
          </a:ln>
        </p:spPr>
        <p:txBody>
          <a:bodyPr wrap="none">
            <a:spAutoFit/>
          </a:bodyPr>
          <a:lstStyle/>
          <a:p>
            <a:r>
              <a:rPr lang="en-US" sz="800">
                <a:solidFill>
                  <a:schemeClr val="bg1"/>
                </a:solidFill>
              </a:rPr>
              <a:t>Photos courtesy of Cascade Drilling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81000" y="0"/>
            <a:ext cx="8229600" cy="1143000"/>
          </a:xfrm>
        </p:spPr>
        <p:txBody>
          <a:bodyPr/>
          <a:lstStyle/>
          <a:p>
            <a:r>
              <a:rPr lang="en-US" b="1" smtClean="0"/>
              <a:t>Timing and Next Steps</a:t>
            </a:r>
          </a:p>
        </p:txBody>
      </p:sp>
      <p:sp>
        <p:nvSpPr>
          <p:cNvPr id="37890" name="Content Placeholder 2"/>
          <p:cNvSpPr>
            <a:spLocks noGrp="1"/>
          </p:cNvSpPr>
          <p:nvPr>
            <p:ph idx="1"/>
          </p:nvPr>
        </p:nvSpPr>
        <p:spPr/>
        <p:txBody>
          <a:bodyPr/>
          <a:lstStyle/>
          <a:p>
            <a:r>
              <a:rPr lang="en-US" smtClean="0"/>
              <a:t>Drilling work is tentatively scheduled for the week of March 11 through 15, 2013</a:t>
            </a:r>
          </a:p>
          <a:p>
            <a:pPr>
              <a:buFont typeface="Arial" charset="0"/>
              <a:buNone/>
            </a:pPr>
            <a:endParaRPr lang="en-US" smtClean="0"/>
          </a:p>
          <a:p>
            <a:r>
              <a:rPr lang="en-US" smtClean="0"/>
              <a:t>Results will be made available on the Ecology website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143000"/>
          </a:xfrm>
        </p:spPr>
        <p:txBody>
          <a:bodyPr rtlCol="0">
            <a:normAutofit fontScale="90000"/>
          </a:bodyPr>
          <a:lstStyle/>
          <a:p>
            <a:pPr fontAlgn="auto">
              <a:spcAft>
                <a:spcPts val="0"/>
              </a:spcAft>
              <a:defRPr/>
            </a:pPr>
            <a:r>
              <a:rPr lang="en-US" b="1" dirty="0" smtClean="0"/>
              <a:t>What Happens After the Groundwater Investigation?</a:t>
            </a:r>
            <a:endParaRPr lang="en-US" b="1" dirty="0"/>
          </a:p>
        </p:txBody>
      </p:sp>
      <p:sp>
        <p:nvSpPr>
          <p:cNvPr id="39938" name="Subtitle 2"/>
          <p:cNvSpPr>
            <a:spLocks noGrp="1"/>
          </p:cNvSpPr>
          <p:nvPr>
            <p:ph type="subTitle" idx="1"/>
          </p:nvPr>
        </p:nvSpPr>
        <p:spPr>
          <a:xfrm>
            <a:off x="152400" y="1524000"/>
            <a:ext cx="8610600" cy="4648200"/>
          </a:xfrm>
        </p:spPr>
        <p:txBody>
          <a:bodyPr/>
          <a:lstStyle/>
          <a:p>
            <a:pPr lvl="1" algn="l"/>
            <a:endParaRPr lang="en-US" sz="3600" smtClean="0">
              <a:solidFill>
                <a:schemeClr val="tx1"/>
              </a:solidFill>
            </a:endParaRPr>
          </a:p>
          <a:p>
            <a:pPr lvl="1" algn="l"/>
            <a:r>
              <a:rPr lang="en-US" smtClean="0">
                <a:solidFill>
                  <a:schemeClr val="tx1"/>
                </a:solidFill>
                <a:latin typeface="Arial" charset="0"/>
                <a:cs typeface="Arial" charset="0"/>
              </a:rPr>
              <a:t>Based on groundwater data results and  state cleanup standards, Ecology identifies homes for building surveys and indoor air sampling</a:t>
            </a:r>
          </a:p>
          <a:p>
            <a:pPr lvl="1" algn="l"/>
            <a:endParaRPr lang="en-US" smtClean="0">
              <a:solidFill>
                <a:schemeClr val="tx1"/>
              </a:solidFill>
              <a:latin typeface="Arial" charset="0"/>
              <a:cs typeface="Arial" charset="0"/>
            </a:endParaRPr>
          </a:p>
          <a:p>
            <a:pPr lvl="1" algn="l"/>
            <a:r>
              <a:rPr lang="en-US" smtClean="0">
                <a:solidFill>
                  <a:schemeClr val="tx1"/>
                </a:solidFill>
                <a:latin typeface="Arial" charset="0"/>
                <a:cs typeface="Arial" charset="0"/>
              </a:rPr>
              <a:t>The next public meeting is tentatively scheduled for  May 2013 after the final test results have been evaluated  by Ecology, DOH and the City</a:t>
            </a:r>
          </a:p>
          <a:p>
            <a:pPr lvl="1" algn="l"/>
            <a:endParaRPr lang="en-US" sz="3600" smtClean="0">
              <a:solidFill>
                <a:schemeClr val="tx1"/>
              </a:solidFill>
            </a:endParaRPr>
          </a:p>
          <a:p>
            <a:pPr lvl="1" algn="l"/>
            <a:endParaRPr lang="en-US" sz="360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685800" y="228600"/>
            <a:ext cx="7772400" cy="1143000"/>
          </a:xfrm>
        </p:spPr>
        <p:txBody>
          <a:bodyPr/>
          <a:lstStyle/>
          <a:p>
            <a:r>
              <a:rPr lang="en-US" b="1" smtClean="0"/>
              <a:t>Why Sample Indoor Air?</a:t>
            </a:r>
          </a:p>
        </p:txBody>
      </p:sp>
      <p:sp>
        <p:nvSpPr>
          <p:cNvPr id="41986" name="Subtitle 2"/>
          <p:cNvSpPr>
            <a:spLocks noGrp="1"/>
          </p:cNvSpPr>
          <p:nvPr>
            <p:ph type="subTitle" idx="1"/>
          </p:nvPr>
        </p:nvSpPr>
        <p:spPr>
          <a:xfrm>
            <a:off x="762000" y="1752600"/>
            <a:ext cx="7772400" cy="3276600"/>
          </a:xfrm>
        </p:spPr>
        <p:txBody>
          <a:bodyPr/>
          <a:lstStyle/>
          <a:p>
            <a:pPr marL="0" lvl="1" algn="l">
              <a:spcBef>
                <a:spcPct val="0"/>
              </a:spcBef>
            </a:pPr>
            <a:r>
              <a:rPr lang="en-US" smtClean="0">
                <a:solidFill>
                  <a:schemeClr val="tx1"/>
                </a:solidFill>
                <a:latin typeface="Arial" charset="0"/>
                <a:cs typeface="Arial" charset="0"/>
              </a:rPr>
              <a:t>Some of the TCE in the groundwater may volatilize (become vapor) and move upwards through the soil and into a building’s indoor air.</a:t>
            </a:r>
          </a:p>
          <a:p>
            <a:pPr marL="0" lvl="1" algn="l">
              <a:spcBef>
                <a:spcPct val="0"/>
              </a:spcBef>
              <a:buFont typeface="Arial" charset="0"/>
              <a:buChar char="•"/>
            </a:pPr>
            <a:endParaRPr lang="en-US" smtClean="0">
              <a:solidFill>
                <a:schemeClr val="tx1"/>
              </a:solidFill>
              <a:latin typeface="Arial" charset="0"/>
              <a:cs typeface="Arial" charset="0"/>
            </a:endParaRPr>
          </a:p>
          <a:p>
            <a:pPr marL="0" lvl="1" algn="l">
              <a:spcBef>
                <a:spcPct val="0"/>
              </a:spcBef>
            </a:pPr>
            <a:r>
              <a:rPr lang="en-US" smtClean="0">
                <a:solidFill>
                  <a:schemeClr val="tx1"/>
                </a:solidFill>
                <a:latin typeface="Arial" charset="0"/>
                <a:cs typeface="Arial" charset="0"/>
              </a:rPr>
              <a:t>This is called </a:t>
            </a:r>
            <a:r>
              <a:rPr lang="en-US" sz="3000" b="1" smtClean="0">
                <a:solidFill>
                  <a:srgbClr val="FF0000"/>
                </a:solidFill>
                <a:latin typeface="Arial" charset="0"/>
                <a:cs typeface="Arial" charset="0"/>
              </a:rPr>
              <a:t>“vapor intrusion.”</a:t>
            </a:r>
          </a:p>
          <a:p>
            <a:pPr marL="0" lvl="1" algn="l">
              <a:spcBef>
                <a:spcPct val="0"/>
              </a:spcBef>
            </a:pPr>
            <a:endParaRPr lang="en-US" smtClean="0">
              <a:solidFill>
                <a:schemeClr val="tx1"/>
              </a:solidFill>
            </a:endParaRPr>
          </a:p>
          <a:p>
            <a:pPr marL="0" lvl="1" algn="l">
              <a:spcBef>
                <a:spcPct val="0"/>
              </a:spcBef>
            </a:pPr>
            <a:endParaRPr lang="en-US"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descr="vaporintrusion.jpg"/>
          <p:cNvPicPr>
            <a:picLocks noChangeAspect="1"/>
          </p:cNvPicPr>
          <p:nvPr/>
        </p:nvPicPr>
        <p:blipFill>
          <a:blip r:embed="rId3"/>
          <a:srcRect/>
          <a:stretch>
            <a:fillRect/>
          </a:stretch>
        </p:blipFill>
        <p:spPr bwMode="auto">
          <a:xfrm>
            <a:off x="1066800" y="901700"/>
            <a:ext cx="6248400" cy="5280025"/>
          </a:xfrm>
          <a:prstGeom prst="rect">
            <a:avLst/>
          </a:prstGeom>
          <a:solidFill>
            <a:schemeClr val="bg1"/>
          </a:solidFill>
          <a:ln w="9525">
            <a:noFill/>
            <a:miter lim="800000"/>
            <a:headEnd/>
            <a:tailEnd/>
          </a:ln>
        </p:spPr>
      </p:pic>
      <p:sp>
        <p:nvSpPr>
          <p:cNvPr id="23" name="Rectangle 22"/>
          <p:cNvSpPr/>
          <p:nvPr/>
        </p:nvSpPr>
        <p:spPr>
          <a:xfrm>
            <a:off x="1371600" y="4191000"/>
            <a:ext cx="205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5" name="TextBox 2"/>
          <p:cNvSpPr txBox="1">
            <a:spLocks noChangeArrowheads="1"/>
          </p:cNvSpPr>
          <p:nvPr/>
        </p:nvSpPr>
        <p:spPr bwMode="auto">
          <a:xfrm>
            <a:off x="1066800" y="2438400"/>
            <a:ext cx="1752600" cy="369888"/>
          </a:xfrm>
          <a:prstGeom prst="rect">
            <a:avLst/>
          </a:prstGeom>
          <a:solidFill>
            <a:schemeClr val="bg1"/>
          </a:solidFill>
          <a:ln w="9525">
            <a:noFill/>
            <a:miter lim="800000"/>
            <a:headEnd/>
            <a:tailEnd/>
          </a:ln>
        </p:spPr>
        <p:txBody>
          <a:bodyPr>
            <a:spAutoFit/>
          </a:bodyPr>
          <a:lstStyle/>
          <a:p>
            <a:r>
              <a:rPr lang="en-US"/>
              <a:t>Chemical Spill</a:t>
            </a:r>
          </a:p>
        </p:txBody>
      </p:sp>
      <p:sp>
        <p:nvSpPr>
          <p:cNvPr id="7" name="Isosceles Triangle 6"/>
          <p:cNvSpPr/>
          <p:nvPr/>
        </p:nvSpPr>
        <p:spPr>
          <a:xfrm rot="10800000">
            <a:off x="1447800" y="2971800"/>
            <a:ext cx="762000" cy="1143000"/>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Bent Arrow 18"/>
          <p:cNvSpPr/>
          <p:nvPr/>
        </p:nvSpPr>
        <p:spPr>
          <a:xfrm flipV="1">
            <a:off x="1676400" y="4267200"/>
            <a:ext cx="1752600" cy="1143000"/>
          </a:xfrm>
          <a:prstGeom prst="bentArrow">
            <a:avLst>
              <a:gd name="adj1" fmla="val 24197"/>
              <a:gd name="adj2" fmla="val 22558"/>
              <a:gd name="adj3" fmla="val 50000"/>
              <a:gd name="adj4" fmla="val 3104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4038" name="TextBox 23"/>
          <p:cNvSpPr txBox="1">
            <a:spLocks noChangeArrowheads="1"/>
          </p:cNvSpPr>
          <p:nvPr/>
        </p:nvSpPr>
        <p:spPr bwMode="auto">
          <a:xfrm>
            <a:off x="3581400" y="4876800"/>
            <a:ext cx="4114800" cy="400050"/>
          </a:xfrm>
          <a:prstGeom prst="rect">
            <a:avLst/>
          </a:prstGeom>
          <a:solidFill>
            <a:schemeClr val="bg1"/>
          </a:solidFill>
          <a:ln w="9525">
            <a:noFill/>
            <a:miter lim="800000"/>
            <a:headEnd/>
            <a:tailEnd/>
          </a:ln>
        </p:spPr>
        <p:txBody>
          <a:bodyPr>
            <a:spAutoFit/>
          </a:bodyPr>
          <a:lstStyle/>
          <a:p>
            <a:pPr algn="ctr"/>
            <a:r>
              <a:rPr lang="en-US" sz="2000"/>
              <a:t>Groundwater Contamination</a:t>
            </a:r>
          </a:p>
        </p:txBody>
      </p:sp>
      <p:sp>
        <p:nvSpPr>
          <p:cNvPr id="28" name="Rectangle 27"/>
          <p:cNvSpPr/>
          <p:nvPr/>
        </p:nvSpPr>
        <p:spPr>
          <a:xfrm>
            <a:off x="4038600" y="5257800"/>
            <a:ext cx="3200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rot="16200000">
            <a:off x="3962400" y="5791200"/>
            <a:ext cx="990600" cy="228600"/>
          </a:xfrm>
          <a:prstGeom prst="rightArrow">
            <a:avLst>
              <a:gd name="adj1" fmla="val 50000"/>
              <a:gd name="adj2" fmla="val 1186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rot="16200000">
            <a:off x="5029200" y="5638800"/>
            <a:ext cx="990600" cy="228600"/>
          </a:xfrm>
          <a:prstGeom prst="rightArrow">
            <a:avLst>
              <a:gd name="adj1" fmla="val 50000"/>
              <a:gd name="adj2" fmla="val 1186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rot="16200000">
            <a:off x="6172200" y="5791200"/>
            <a:ext cx="990600" cy="228600"/>
          </a:xfrm>
          <a:prstGeom prst="rightArrow">
            <a:avLst>
              <a:gd name="adj1" fmla="val 50000"/>
              <a:gd name="adj2" fmla="val 1186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305800" cy="914400"/>
          </a:xfrm>
        </p:spPr>
        <p:txBody>
          <a:bodyPr rtlCol="0">
            <a:normAutofit fontScale="90000"/>
          </a:bodyPr>
          <a:lstStyle/>
          <a:p>
            <a:pPr fontAlgn="auto">
              <a:spcAft>
                <a:spcPts val="0"/>
              </a:spcAft>
              <a:defRPr/>
            </a:pPr>
            <a:r>
              <a:rPr lang="en-US" sz="4000" b="1" u="sng" dirty="0" smtClean="0"/>
              <a:t>HOW</a:t>
            </a:r>
            <a:r>
              <a:rPr lang="en-US" sz="4000" b="1" dirty="0" smtClean="0"/>
              <a:t> do we determine if vapor intrusion may be contaminating indoor air? </a:t>
            </a:r>
            <a:r>
              <a:rPr lang="en-US" dirty="0" smtClean="0"/>
              <a:t/>
            </a:r>
            <a:br>
              <a:rPr lang="en-US" dirty="0" smtClean="0"/>
            </a:br>
            <a:endParaRPr lang="en-US" dirty="0"/>
          </a:p>
        </p:txBody>
      </p:sp>
      <p:sp>
        <p:nvSpPr>
          <p:cNvPr id="46082" name="Subtitle 2"/>
          <p:cNvSpPr>
            <a:spLocks noGrp="1"/>
          </p:cNvSpPr>
          <p:nvPr>
            <p:ph type="subTitle" idx="1"/>
          </p:nvPr>
        </p:nvSpPr>
        <p:spPr>
          <a:xfrm>
            <a:off x="3048000" y="1600200"/>
            <a:ext cx="5867400" cy="5029200"/>
          </a:xfrm>
        </p:spPr>
        <p:txBody>
          <a:bodyPr/>
          <a:lstStyle/>
          <a:p>
            <a:pPr lvl="1" algn="l">
              <a:buFont typeface="Arial" charset="0"/>
              <a:buChar char="•"/>
            </a:pPr>
            <a:r>
              <a:rPr lang="en-US" smtClean="0">
                <a:solidFill>
                  <a:schemeClr val="tx1"/>
                </a:solidFill>
              </a:rPr>
              <a:t>we look at the groundwater concentrations</a:t>
            </a:r>
          </a:p>
          <a:p>
            <a:pPr lvl="1" algn="l">
              <a:buFont typeface="Arial" charset="0"/>
              <a:buChar char="•"/>
            </a:pPr>
            <a:r>
              <a:rPr lang="en-US" smtClean="0">
                <a:solidFill>
                  <a:schemeClr val="tx1"/>
                </a:solidFill>
              </a:rPr>
              <a:t> we look at the depth to the water table </a:t>
            </a:r>
          </a:p>
          <a:p>
            <a:pPr lvl="1" algn="l">
              <a:buFont typeface="Arial" charset="0"/>
              <a:buChar char="•"/>
            </a:pPr>
            <a:r>
              <a:rPr lang="en-US" smtClean="0">
                <a:solidFill>
                  <a:schemeClr val="tx1"/>
                </a:solidFill>
              </a:rPr>
              <a:t> we look for points of entry and building design</a:t>
            </a:r>
          </a:p>
          <a:p>
            <a:pPr lvl="1" algn="l">
              <a:buFont typeface="Arial" charset="0"/>
              <a:buChar char="•"/>
            </a:pPr>
            <a:r>
              <a:rPr lang="en-US" smtClean="0">
                <a:solidFill>
                  <a:schemeClr val="tx1"/>
                </a:solidFill>
              </a:rPr>
              <a:t> we use this information to make decisions about where to collect soil gas(sometimes), indoor air, and/or crawlspace air samples</a:t>
            </a:r>
          </a:p>
        </p:txBody>
      </p:sp>
      <p:pic>
        <p:nvPicPr>
          <p:cNvPr id="46083" name="Picture 4" descr="http://www.orbitingscientific.com/images/entech-acc-canister.jpg"/>
          <p:cNvPicPr>
            <a:picLocks noChangeAspect="1" noChangeArrowheads="1"/>
          </p:cNvPicPr>
          <p:nvPr/>
        </p:nvPicPr>
        <p:blipFill>
          <a:blip r:embed="rId3"/>
          <a:srcRect/>
          <a:stretch>
            <a:fillRect/>
          </a:stretch>
        </p:blipFill>
        <p:spPr bwMode="auto">
          <a:xfrm>
            <a:off x="228600" y="2057400"/>
            <a:ext cx="3276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66800"/>
          </a:xfrm>
        </p:spPr>
        <p:txBody>
          <a:bodyPr rtlCol="0">
            <a:normAutofit fontScale="90000"/>
          </a:bodyPr>
          <a:lstStyle/>
          <a:p>
            <a:pPr fontAlgn="auto">
              <a:spcAft>
                <a:spcPts val="0"/>
              </a:spcAft>
              <a:defRPr/>
            </a:pPr>
            <a:r>
              <a:rPr lang="en-US" b="1" dirty="0" smtClean="0"/>
              <a:t>Why Sample Indoor Air In Algona? </a:t>
            </a:r>
            <a:endParaRPr lang="en-US" b="1" dirty="0"/>
          </a:p>
        </p:txBody>
      </p:sp>
      <p:sp>
        <p:nvSpPr>
          <p:cNvPr id="3" name="Subtitle 2"/>
          <p:cNvSpPr>
            <a:spLocks noGrp="1"/>
          </p:cNvSpPr>
          <p:nvPr>
            <p:ph type="subTitle" idx="1"/>
          </p:nvPr>
        </p:nvSpPr>
        <p:spPr>
          <a:xfrm>
            <a:off x="152400" y="1524000"/>
            <a:ext cx="8610600" cy="4572000"/>
          </a:xfrm>
        </p:spPr>
        <p:txBody>
          <a:bodyPr rtlCol="0">
            <a:normAutofit fontScale="85000" lnSpcReduction="20000"/>
          </a:bodyPr>
          <a:lstStyle/>
          <a:p>
            <a:pPr marL="457200" lvl="2" algn="l" fontAlgn="auto">
              <a:spcBef>
                <a:spcPts val="0"/>
              </a:spcBef>
              <a:spcAft>
                <a:spcPts val="0"/>
              </a:spcAft>
              <a:buFont typeface="Arial" pitchFamily="34" charset="0"/>
              <a:buNone/>
              <a:defRPr/>
            </a:pPr>
            <a:r>
              <a:rPr lang="en-US" sz="3300" dirty="0" smtClean="0">
                <a:solidFill>
                  <a:schemeClr val="tx1"/>
                </a:solidFill>
                <a:latin typeface="Arial" pitchFamily="34" charset="0"/>
                <a:cs typeface="Arial" pitchFamily="34" charset="0"/>
              </a:rPr>
              <a:t>The levels of TCE contamination we have found at two locations in Algona’s shallow groundwater are very low, below the Federal Drinking Water standard   </a:t>
            </a:r>
          </a:p>
          <a:p>
            <a:pPr marL="0" lvl="1" algn="l" fontAlgn="auto">
              <a:spcBef>
                <a:spcPts val="0"/>
              </a:spcBef>
              <a:spcAft>
                <a:spcPts val="0"/>
              </a:spcAft>
              <a:buFont typeface="Arial" pitchFamily="34" charset="0"/>
              <a:buChar char="•"/>
              <a:defRPr/>
            </a:pPr>
            <a:endParaRPr lang="en-US" sz="3300" dirty="0" smtClean="0">
              <a:solidFill>
                <a:schemeClr val="tx1"/>
              </a:solidFill>
              <a:latin typeface="Arial" pitchFamily="34" charset="0"/>
              <a:cs typeface="Arial" pitchFamily="34" charset="0"/>
            </a:endParaRPr>
          </a:p>
          <a:p>
            <a:pPr marL="457200" lvl="2" algn="l" fontAlgn="auto">
              <a:spcBef>
                <a:spcPts val="0"/>
              </a:spcBef>
              <a:spcAft>
                <a:spcPts val="0"/>
              </a:spcAft>
              <a:buFont typeface="Arial" pitchFamily="34" charset="0"/>
              <a:buNone/>
              <a:defRPr/>
            </a:pPr>
            <a:r>
              <a:rPr lang="en-US" sz="3300" dirty="0" smtClean="0">
                <a:solidFill>
                  <a:schemeClr val="tx1"/>
                </a:solidFill>
                <a:latin typeface="Arial" pitchFamily="34" charset="0"/>
                <a:cs typeface="Arial" pitchFamily="34" charset="0"/>
              </a:rPr>
              <a:t>However, the groundwater table in at least some areas of Algona is very shallow.</a:t>
            </a:r>
          </a:p>
          <a:p>
            <a:pPr marL="0" lvl="1" algn="l" fontAlgn="auto">
              <a:spcBef>
                <a:spcPts val="0"/>
              </a:spcBef>
              <a:spcAft>
                <a:spcPts val="0"/>
              </a:spcAft>
              <a:buFont typeface="Arial" pitchFamily="34" charset="0"/>
              <a:buChar char="•"/>
              <a:defRPr/>
            </a:pPr>
            <a:endParaRPr lang="en-US" sz="3300" dirty="0" smtClean="0">
              <a:solidFill>
                <a:schemeClr val="tx1"/>
              </a:solidFill>
              <a:latin typeface="Arial" pitchFamily="34" charset="0"/>
              <a:cs typeface="Arial" pitchFamily="34" charset="0"/>
            </a:endParaRPr>
          </a:p>
          <a:p>
            <a:pPr marL="457200" lvl="2" algn="l" fontAlgn="auto">
              <a:spcBef>
                <a:spcPts val="0"/>
              </a:spcBef>
              <a:spcAft>
                <a:spcPts val="0"/>
              </a:spcAft>
              <a:buFont typeface="Arial" pitchFamily="34" charset="0"/>
              <a:buNone/>
              <a:defRPr/>
            </a:pPr>
            <a:r>
              <a:rPr lang="en-US" sz="3300" dirty="0" smtClean="0">
                <a:solidFill>
                  <a:schemeClr val="tx1"/>
                </a:solidFill>
                <a:latin typeface="Arial" pitchFamily="34" charset="0"/>
                <a:cs typeface="Arial" pitchFamily="34" charset="0"/>
              </a:rPr>
              <a:t>So we will recommend testing indoor air in those homes where there is TCE at the shallow groundwater table at concentrations above the health risk-based screening level. </a:t>
            </a:r>
          </a:p>
          <a:p>
            <a:pPr marL="0" lvl="1" algn="l" fontAlgn="auto">
              <a:spcBef>
                <a:spcPts val="0"/>
              </a:spcBef>
              <a:spcAft>
                <a:spcPts val="0"/>
              </a:spcAft>
              <a:buFont typeface="Arial" pitchFamily="34" charset="0"/>
              <a:buNone/>
              <a:defRPr/>
            </a:pPr>
            <a:endParaRPr lang="en-US" dirty="0" smtClean="0">
              <a:solidFill>
                <a:schemeClr val="tx1"/>
              </a:solidFill>
            </a:endParaRPr>
          </a:p>
          <a:p>
            <a:pPr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143000"/>
          </a:xfrm>
        </p:spPr>
        <p:txBody>
          <a:bodyPr/>
          <a:lstStyle/>
          <a:p>
            <a:r>
              <a:rPr lang="en-US" b="1" smtClean="0"/>
              <a:t>Important Points to Consider</a:t>
            </a:r>
          </a:p>
        </p:txBody>
      </p:sp>
      <p:sp>
        <p:nvSpPr>
          <p:cNvPr id="3" name="Content Placeholder 2"/>
          <p:cNvSpPr>
            <a:spLocks noGrp="1"/>
          </p:cNvSpPr>
          <p:nvPr>
            <p:ph idx="1"/>
          </p:nvPr>
        </p:nvSpPr>
        <p:spPr>
          <a:xfrm>
            <a:off x="457200" y="1600200"/>
            <a:ext cx="8229600" cy="4114800"/>
          </a:xfrm>
        </p:spPr>
        <p:txBody>
          <a:bodyPr rtlCol="0">
            <a:normAutofit fontScale="92500" lnSpcReduction="10000"/>
          </a:bodyPr>
          <a:lstStyle/>
          <a:p>
            <a:pPr lvl="1" fontAlgn="auto">
              <a:spcAft>
                <a:spcPts val="0"/>
              </a:spcAft>
              <a:buFont typeface="Arial" pitchFamily="34" charset="0"/>
              <a:buChar char="•"/>
              <a:defRPr/>
            </a:pPr>
            <a:r>
              <a:rPr lang="en-US" sz="3200" dirty="0" smtClean="0">
                <a:latin typeface="Arial" pitchFamily="34" charset="0"/>
                <a:cs typeface="Arial" pitchFamily="34" charset="0"/>
              </a:rPr>
              <a:t>Allowing indoor air sampling is voluntary</a:t>
            </a:r>
          </a:p>
          <a:p>
            <a:pPr lvl="1" fontAlgn="auto">
              <a:spcAft>
                <a:spcPts val="0"/>
              </a:spcAft>
              <a:buFont typeface="Arial" pitchFamily="34" charset="0"/>
              <a:buChar char="•"/>
              <a:defRPr/>
            </a:pPr>
            <a:r>
              <a:rPr lang="en-US" sz="3200" dirty="0" smtClean="0">
                <a:latin typeface="Arial" pitchFamily="34" charset="0"/>
                <a:cs typeface="Arial" pitchFamily="34" charset="0"/>
              </a:rPr>
              <a:t>Indoor air sampling costs are paid by Boeing</a:t>
            </a:r>
          </a:p>
          <a:p>
            <a:pPr lvl="1" fontAlgn="auto">
              <a:spcAft>
                <a:spcPts val="0"/>
              </a:spcAft>
              <a:buFont typeface="Arial" pitchFamily="34" charset="0"/>
              <a:buChar char="•"/>
              <a:defRPr/>
            </a:pPr>
            <a:r>
              <a:rPr lang="en-US" sz="3200" dirty="0" smtClean="0">
                <a:latin typeface="Arial" pitchFamily="34" charset="0"/>
                <a:cs typeface="Arial" pitchFamily="34" charset="0"/>
              </a:rPr>
              <a:t>Indoor air sampling can set your mind at ease if results are below state </a:t>
            </a:r>
            <a:r>
              <a:rPr lang="en-US" sz="3200" smtClean="0">
                <a:latin typeface="Arial" pitchFamily="34" charset="0"/>
                <a:cs typeface="Arial" pitchFamily="34" charset="0"/>
              </a:rPr>
              <a:t>cleanup levels </a:t>
            </a:r>
            <a:endParaRPr lang="en-US" sz="3200" dirty="0" smtClean="0">
              <a:latin typeface="Arial" pitchFamily="34" charset="0"/>
              <a:cs typeface="Arial" pitchFamily="34" charset="0"/>
            </a:endParaRPr>
          </a:p>
          <a:p>
            <a:pPr lvl="1" fontAlgn="auto">
              <a:spcAft>
                <a:spcPts val="0"/>
              </a:spcAft>
              <a:buFont typeface="Arial" pitchFamily="34" charset="0"/>
              <a:buChar char="•"/>
              <a:defRPr/>
            </a:pPr>
            <a:r>
              <a:rPr lang="en-US" sz="3200" dirty="0" smtClean="0">
                <a:latin typeface="Arial" pitchFamily="34" charset="0"/>
                <a:cs typeface="Arial" pitchFamily="34" charset="0"/>
              </a:rPr>
              <a:t>Indoor air sampling results that are of concern lead to mitigation measures paid for by Boeing that will protect your health  </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ctrTitle"/>
          </p:nvPr>
        </p:nvSpPr>
        <p:spPr>
          <a:xfrm>
            <a:off x="609600" y="0"/>
            <a:ext cx="7772400" cy="1470025"/>
          </a:xfrm>
        </p:spPr>
        <p:txBody>
          <a:bodyPr/>
          <a:lstStyle/>
          <a:p>
            <a:r>
              <a:rPr lang="en-US" b="1" smtClean="0"/>
              <a:t>How to stay informed?</a:t>
            </a:r>
          </a:p>
        </p:txBody>
      </p:sp>
      <p:sp>
        <p:nvSpPr>
          <p:cNvPr id="3" name="Subtitle 2"/>
          <p:cNvSpPr>
            <a:spLocks noGrp="1"/>
          </p:cNvSpPr>
          <p:nvPr>
            <p:ph type="subTitle" idx="1"/>
          </p:nvPr>
        </p:nvSpPr>
        <p:spPr>
          <a:xfrm>
            <a:off x="457200" y="1524000"/>
            <a:ext cx="8458200" cy="4800600"/>
          </a:xfrm>
        </p:spPr>
        <p:txBody>
          <a:bodyPr rtlCol="0">
            <a:normAutofit fontScale="92500" lnSpcReduction="10000"/>
          </a:bodyPr>
          <a:lstStyle/>
          <a:p>
            <a:pPr algn="l" fontAlgn="auto">
              <a:spcAft>
                <a:spcPts val="0"/>
              </a:spcAft>
              <a:buFont typeface="Arial" pitchFamily="34" charset="0"/>
              <a:buNone/>
              <a:defRPr/>
            </a:pPr>
            <a:r>
              <a:rPr lang="en-US" dirty="0" smtClean="0">
                <a:solidFill>
                  <a:schemeClr val="tx1"/>
                </a:solidFill>
              </a:rPr>
              <a:t>Contact the Site Manager Robin Harrover:</a:t>
            </a:r>
          </a:p>
          <a:p>
            <a:pPr algn="l" fontAlgn="auto">
              <a:spcAft>
                <a:spcPts val="0"/>
              </a:spcAft>
              <a:buFont typeface="Arial" pitchFamily="34" charset="0"/>
              <a:buNone/>
              <a:defRPr/>
            </a:pPr>
            <a:r>
              <a:rPr lang="en-US" dirty="0" smtClean="0">
                <a:solidFill>
                  <a:schemeClr val="tx1"/>
                </a:solidFill>
              </a:rPr>
              <a:t>3190 160</a:t>
            </a:r>
            <a:r>
              <a:rPr lang="en-US" baseline="30000" dirty="0" smtClean="0">
                <a:solidFill>
                  <a:schemeClr val="tx1"/>
                </a:solidFill>
              </a:rPr>
              <a:t>th</a:t>
            </a:r>
            <a:r>
              <a:rPr lang="en-US" dirty="0" smtClean="0">
                <a:solidFill>
                  <a:schemeClr val="tx1"/>
                </a:solidFill>
              </a:rPr>
              <a:t> Ave SE</a:t>
            </a:r>
          </a:p>
          <a:p>
            <a:pPr algn="l" fontAlgn="auto">
              <a:spcAft>
                <a:spcPts val="0"/>
              </a:spcAft>
              <a:buFont typeface="Arial" pitchFamily="34" charset="0"/>
              <a:buNone/>
              <a:defRPr/>
            </a:pPr>
            <a:r>
              <a:rPr lang="en-US" dirty="0" smtClean="0">
                <a:solidFill>
                  <a:schemeClr val="tx1"/>
                </a:solidFill>
              </a:rPr>
              <a:t>Bellevue, WA 98008</a:t>
            </a:r>
          </a:p>
          <a:p>
            <a:pPr algn="l" fontAlgn="auto">
              <a:spcAft>
                <a:spcPts val="0"/>
              </a:spcAft>
              <a:buFont typeface="Arial" pitchFamily="34" charset="0"/>
              <a:buNone/>
              <a:defRPr/>
            </a:pPr>
            <a:r>
              <a:rPr lang="en-US" dirty="0" smtClean="0">
                <a:solidFill>
                  <a:schemeClr val="tx1"/>
                </a:solidFill>
              </a:rPr>
              <a:t> </a:t>
            </a:r>
          </a:p>
          <a:p>
            <a:pPr algn="l" fontAlgn="auto">
              <a:spcAft>
                <a:spcPts val="0"/>
              </a:spcAft>
              <a:buFont typeface="Arial" pitchFamily="34" charset="0"/>
              <a:buNone/>
              <a:defRPr/>
            </a:pPr>
            <a:r>
              <a:rPr lang="en-US" dirty="0" smtClean="0">
                <a:solidFill>
                  <a:schemeClr val="tx1"/>
                </a:solidFill>
              </a:rPr>
              <a:t>Phone Number: 425-649-7232</a:t>
            </a:r>
          </a:p>
          <a:p>
            <a:pPr algn="l" fontAlgn="auto">
              <a:spcAft>
                <a:spcPts val="0"/>
              </a:spcAft>
              <a:buFont typeface="Arial" pitchFamily="34" charset="0"/>
              <a:buNone/>
              <a:defRPr/>
            </a:pPr>
            <a:r>
              <a:rPr lang="en-US" dirty="0" smtClean="0">
                <a:solidFill>
                  <a:schemeClr val="tx1"/>
                </a:solidFill>
              </a:rPr>
              <a:t>Email Address: Robin.Harrover@ecy.wa.gov</a:t>
            </a:r>
          </a:p>
          <a:p>
            <a:pPr algn="l" fontAlgn="auto">
              <a:spcAft>
                <a:spcPts val="0"/>
              </a:spcAft>
              <a:buFont typeface="Arial" pitchFamily="34" charset="0"/>
              <a:buNone/>
              <a:defRPr/>
            </a:pPr>
            <a:endParaRPr lang="en-US" dirty="0" smtClean="0">
              <a:solidFill>
                <a:schemeClr val="tx1"/>
              </a:solidFill>
            </a:endParaRPr>
          </a:p>
          <a:p>
            <a:pPr algn="l" fontAlgn="auto">
              <a:spcAft>
                <a:spcPts val="0"/>
              </a:spcAft>
              <a:buFont typeface="Arial" pitchFamily="34" charset="0"/>
              <a:buNone/>
              <a:defRPr/>
            </a:pPr>
            <a:r>
              <a:rPr lang="en-US" dirty="0" smtClean="0">
                <a:solidFill>
                  <a:schemeClr val="tx1"/>
                </a:solidFill>
              </a:rPr>
              <a:t>Visit our Ecology’s Boeing Fabrication Auburn website:   </a:t>
            </a:r>
            <a:r>
              <a:rPr lang="en-US" sz="2800" dirty="0" smtClean="0">
                <a:solidFill>
                  <a:schemeClr val="tx1"/>
                </a:solidFill>
                <a:hlinkClick r:id="rId3"/>
              </a:rPr>
              <a:t>https://fortress.wa.gov/ecy/gsp/Sitepage.aspx?csid=5049</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Ecology.bmp"/>
          <p:cNvPicPr>
            <a:picLocks noChangeAspect="1" noChangeArrowheads="1"/>
          </p:cNvPicPr>
          <p:nvPr/>
        </p:nvPicPr>
        <p:blipFill>
          <a:blip r:embed="rId3"/>
          <a:srcRect r="41399"/>
          <a:stretch>
            <a:fillRect/>
          </a:stretch>
        </p:blipFill>
        <p:spPr bwMode="auto">
          <a:xfrm>
            <a:off x="914400" y="2667000"/>
            <a:ext cx="3200400" cy="914400"/>
          </a:xfrm>
          <a:prstGeom prst="rect">
            <a:avLst/>
          </a:prstGeom>
          <a:noFill/>
          <a:ln w="9525">
            <a:noFill/>
            <a:miter lim="800000"/>
            <a:headEnd/>
            <a:tailEnd/>
          </a:ln>
        </p:spPr>
      </p:pic>
      <p:pic>
        <p:nvPicPr>
          <p:cNvPr id="17410" name="Picture 5" descr="Boeing_Logo.wmf"/>
          <p:cNvPicPr>
            <a:picLocks noChangeAspect="1" noChangeArrowheads="1"/>
          </p:cNvPicPr>
          <p:nvPr/>
        </p:nvPicPr>
        <p:blipFill>
          <a:blip r:embed="rId4"/>
          <a:srcRect/>
          <a:stretch>
            <a:fillRect/>
          </a:stretch>
        </p:blipFill>
        <p:spPr bwMode="auto">
          <a:xfrm>
            <a:off x="3048000" y="4724400"/>
            <a:ext cx="3581400" cy="914400"/>
          </a:xfrm>
          <a:prstGeom prst="rect">
            <a:avLst/>
          </a:prstGeom>
          <a:noFill/>
          <a:ln w="9525">
            <a:noFill/>
            <a:miter lim="800000"/>
            <a:headEnd/>
            <a:tailEnd/>
          </a:ln>
        </p:spPr>
      </p:pic>
      <p:pic>
        <p:nvPicPr>
          <p:cNvPr id="17411" name="Picture 6" descr="C:\Users\elk0303\Desktop\dohcolorsmall.tiff"/>
          <p:cNvPicPr>
            <a:picLocks noChangeAspect="1" noChangeArrowheads="1"/>
          </p:cNvPicPr>
          <p:nvPr/>
        </p:nvPicPr>
        <p:blipFill>
          <a:blip r:embed="rId5"/>
          <a:srcRect/>
          <a:stretch>
            <a:fillRect/>
          </a:stretch>
        </p:blipFill>
        <p:spPr bwMode="auto">
          <a:xfrm>
            <a:off x="5562600" y="2514600"/>
            <a:ext cx="2667000" cy="1066800"/>
          </a:xfrm>
          <a:prstGeom prst="rect">
            <a:avLst/>
          </a:prstGeom>
          <a:noFill/>
          <a:ln w="9525">
            <a:noFill/>
            <a:miter lim="800000"/>
            <a:headEnd/>
            <a:tailEnd/>
          </a:ln>
        </p:spPr>
      </p:pic>
      <p:sp>
        <p:nvSpPr>
          <p:cNvPr id="8" name="Title 1"/>
          <p:cNvSpPr txBox="1">
            <a:spLocks/>
          </p:cNvSpPr>
          <p:nvPr/>
        </p:nvSpPr>
        <p:spPr>
          <a:xfrm>
            <a:off x="0" y="0"/>
            <a:ext cx="9144000" cy="1371600"/>
          </a:xfrm>
          <a:prstGeom prst="rect">
            <a:avLst/>
          </a:prstGeom>
          <a:noFill/>
        </p:spPr>
        <p:txBody>
          <a:bodyPr anchor="ctr">
            <a:normAutofit fontScale="97500"/>
          </a:bodyPr>
          <a:lstStyle/>
          <a:p>
            <a:pPr algn="ctr" fontAlgn="auto">
              <a:spcAft>
                <a:spcPts val="0"/>
              </a:spcAft>
              <a:defRPr/>
            </a:pPr>
            <a:r>
              <a:rPr lang="en-US" sz="4400" b="1" dirty="0">
                <a:latin typeface="+mj-lt"/>
                <a:ea typeface="+mj-ea"/>
                <a:cs typeface="+mj-cs"/>
              </a:rPr>
              <a:t>Who Are We?</a:t>
            </a:r>
            <a:endParaRPr lang="en-US" sz="4400" b="1" dirty="0">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0"/>
            <a:ext cx="8382000" cy="4648200"/>
          </a:xfrm>
        </p:spPr>
        <p:txBody>
          <a:bodyPr rtlCol="0">
            <a:normAutofit/>
          </a:bodyPr>
          <a:lstStyle/>
          <a:p>
            <a:pPr marL="514350" indent="-514350" algn="l" fontAlgn="auto">
              <a:spcAft>
                <a:spcPts val="0"/>
              </a:spcAft>
              <a:buFont typeface="Arial" pitchFamily="34" charset="0"/>
              <a:buNone/>
              <a:defRPr/>
            </a:pPr>
            <a:r>
              <a:rPr lang="en-US" sz="3000" dirty="0" smtClean="0">
                <a:solidFill>
                  <a:schemeClr val="tx1"/>
                </a:solidFill>
                <a:latin typeface="Arial" pitchFamily="34" charset="0"/>
                <a:cs typeface="Arial" pitchFamily="34" charset="0"/>
              </a:rPr>
              <a:t>Two Laws require cleanup of contaminated soil, water and air at active industrial sites:</a:t>
            </a:r>
          </a:p>
          <a:p>
            <a:pPr marL="514350" indent="-514350" algn="l" fontAlgn="auto">
              <a:spcAft>
                <a:spcPts val="0"/>
              </a:spcAft>
              <a:buFont typeface="Arial" pitchFamily="34" charset="0"/>
              <a:buNone/>
              <a:defRPr/>
            </a:pPr>
            <a:endParaRPr lang="en-US" sz="3000" dirty="0" smtClean="0">
              <a:solidFill>
                <a:schemeClr val="tx1"/>
              </a:solidFill>
              <a:latin typeface="Arial" pitchFamily="34" charset="0"/>
              <a:cs typeface="Arial" pitchFamily="34" charset="0"/>
            </a:endParaRPr>
          </a:p>
          <a:p>
            <a:pPr fontAlgn="auto">
              <a:spcAft>
                <a:spcPts val="0"/>
              </a:spcAft>
              <a:buFont typeface="Arial" pitchFamily="34" charset="0"/>
              <a:buNone/>
              <a:defRPr/>
            </a:pPr>
            <a:r>
              <a:rPr lang="en-US" sz="3000" dirty="0" smtClean="0">
                <a:solidFill>
                  <a:schemeClr val="tx1"/>
                </a:solidFill>
                <a:latin typeface="Arial" pitchFamily="34" charset="0"/>
                <a:cs typeface="Arial" pitchFamily="34" charset="0"/>
              </a:rPr>
              <a:t>1)The Federal RCRA</a:t>
            </a:r>
          </a:p>
          <a:p>
            <a:pPr fontAlgn="auto">
              <a:spcAft>
                <a:spcPts val="0"/>
              </a:spcAft>
              <a:buFont typeface="Arial" pitchFamily="34" charset="0"/>
              <a:buNone/>
              <a:defRPr/>
            </a:pPr>
            <a:r>
              <a:rPr lang="en-US" sz="3000" dirty="0" smtClean="0">
                <a:solidFill>
                  <a:schemeClr val="tx1"/>
                </a:solidFill>
                <a:latin typeface="Arial" pitchFamily="34" charset="0"/>
                <a:cs typeface="Arial" pitchFamily="34" charset="0"/>
              </a:rPr>
              <a:t>(Resource Conservation and Recovery Act)</a:t>
            </a:r>
          </a:p>
          <a:p>
            <a:pPr fontAlgn="auto">
              <a:spcAft>
                <a:spcPts val="0"/>
              </a:spcAft>
              <a:buFont typeface="Arial" pitchFamily="34" charset="0"/>
              <a:buNone/>
              <a:defRPr/>
            </a:pPr>
            <a:endParaRPr lang="en-US" sz="3000" dirty="0" smtClean="0">
              <a:solidFill>
                <a:schemeClr val="tx1"/>
              </a:solidFill>
              <a:latin typeface="Arial" pitchFamily="34" charset="0"/>
              <a:cs typeface="Arial" pitchFamily="34" charset="0"/>
            </a:endParaRPr>
          </a:p>
          <a:p>
            <a:pPr fontAlgn="auto">
              <a:spcAft>
                <a:spcPts val="0"/>
              </a:spcAft>
              <a:buFont typeface="Arial" pitchFamily="34" charset="0"/>
              <a:buNone/>
              <a:defRPr/>
            </a:pPr>
            <a:r>
              <a:rPr lang="en-US" sz="3000" dirty="0" smtClean="0">
                <a:solidFill>
                  <a:schemeClr val="tx1"/>
                </a:solidFill>
                <a:latin typeface="Arial" pitchFamily="34" charset="0"/>
                <a:cs typeface="Arial" pitchFamily="34" charset="0"/>
              </a:rPr>
              <a:t>2)The State MTCA</a:t>
            </a:r>
          </a:p>
          <a:p>
            <a:pPr fontAlgn="auto">
              <a:spcAft>
                <a:spcPts val="0"/>
              </a:spcAft>
              <a:buFont typeface="Arial" pitchFamily="34" charset="0"/>
              <a:buNone/>
              <a:defRPr/>
            </a:pPr>
            <a:r>
              <a:rPr lang="en-US" sz="3000" dirty="0" smtClean="0">
                <a:solidFill>
                  <a:schemeClr val="tx1"/>
                </a:solidFill>
                <a:latin typeface="Arial" pitchFamily="34" charset="0"/>
                <a:cs typeface="Arial" pitchFamily="34" charset="0"/>
              </a:rPr>
              <a:t>(Model Toxics Control Act)</a:t>
            </a:r>
          </a:p>
          <a:p>
            <a:pPr fontAlgn="auto">
              <a:spcAft>
                <a:spcPts val="0"/>
              </a:spcAft>
              <a:buFont typeface="Arial" pitchFamily="34" charset="0"/>
              <a:buNone/>
              <a:defRPr/>
            </a:pPr>
            <a:endParaRPr lang="en-US" sz="2400" dirty="0" smtClean="0">
              <a:solidFill>
                <a:schemeClr val="tx1"/>
              </a:solidFill>
            </a:endParaRPr>
          </a:p>
          <a:p>
            <a:pPr fontAlgn="auto">
              <a:spcAft>
                <a:spcPts val="0"/>
              </a:spcAft>
              <a:buFont typeface="Arial" pitchFamily="34" charset="0"/>
              <a:buNone/>
              <a:defRPr/>
            </a:pPr>
            <a:endParaRPr lang="en-US" sz="2400" dirty="0" smtClean="0">
              <a:solidFill>
                <a:schemeClr val="tx1"/>
              </a:solidFill>
            </a:endParaRPr>
          </a:p>
          <a:p>
            <a:pPr fontAlgn="auto">
              <a:spcAft>
                <a:spcPts val="0"/>
              </a:spcAft>
              <a:buFontTx/>
              <a:buChar char="-"/>
              <a:defRPr/>
            </a:pPr>
            <a:endParaRPr lang="en-US" dirty="0"/>
          </a:p>
        </p:txBody>
      </p:sp>
      <p:sp>
        <p:nvSpPr>
          <p:cNvPr id="4" name="Title 1"/>
          <p:cNvSpPr txBox="1">
            <a:spLocks/>
          </p:cNvSpPr>
          <p:nvPr/>
        </p:nvSpPr>
        <p:spPr>
          <a:xfrm>
            <a:off x="609600" y="0"/>
            <a:ext cx="8077200" cy="1676400"/>
          </a:xfrm>
          <a:prstGeom prst="rect">
            <a:avLst/>
          </a:prstGeom>
          <a:noFill/>
        </p:spPr>
        <p:txBody>
          <a:bodyPr anchor="ctr">
            <a:normAutofit fontScale="97500"/>
          </a:bodyPr>
          <a:lstStyle/>
          <a:p>
            <a:pPr algn="ctr" fontAlgn="auto">
              <a:spcAft>
                <a:spcPts val="0"/>
              </a:spcAft>
              <a:defRPr/>
            </a:pPr>
            <a:r>
              <a:rPr lang="en-US" sz="4400" b="1" dirty="0">
                <a:latin typeface="+mj-lt"/>
                <a:ea typeface="+mj-ea"/>
                <a:cs typeface="+mj-cs"/>
              </a:rPr>
              <a:t>Why Are We Here?</a:t>
            </a:r>
            <a:endParaRPr lang="en-US" sz="4400" b="1" dirty="0">
              <a:latin typeface="+mj-lt"/>
              <a:ea typeface="+mj-ea"/>
              <a:cs typeface="+mj-cs"/>
            </a:endParaRPr>
          </a:p>
        </p:txBody>
      </p:sp>
      <p:pic>
        <p:nvPicPr>
          <p:cNvPr id="19459" name="Picture 4" descr="ECOLOGO-C"/>
          <p:cNvPicPr>
            <a:picLocks noChangeAspect="1" noChangeArrowheads="1"/>
          </p:cNvPicPr>
          <p:nvPr/>
        </p:nvPicPr>
        <p:blipFill>
          <a:blip r:embed="rId3"/>
          <a:srcRect/>
          <a:stretch>
            <a:fillRect/>
          </a:stretch>
        </p:blipFill>
        <p:spPr bwMode="auto">
          <a:xfrm>
            <a:off x="685800" y="228600"/>
            <a:ext cx="12192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533400"/>
            <a:ext cx="8229600" cy="1447800"/>
          </a:xfrm>
        </p:spPr>
        <p:txBody>
          <a:bodyPr/>
          <a:lstStyle/>
          <a:p>
            <a:r>
              <a:rPr lang="en-US" b="1" smtClean="0"/>
              <a:t>This Site is a State Supervised Cleanup Site</a:t>
            </a:r>
          </a:p>
        </p:txBody>
      </p:sp>
      <p:sp>
        <p:nvSpPr>
          <p:cNvPr id="21506" name="Content Placeholder 2"/>
          <p:cNvSpPr>
            <a:spLocks noGrp="1"/>
          </p:cNvSpPr>
          <p:nvPr>
            <p:ph idx="1"/>
          </p:nvPr>
        </p:nvSpPr>
        <p:spPr>
          <a:xfrm>
            <a:off x="381000" y="2286000"/>
            <a:ext cx="8382000" cy="2971800"/>
          </a:xfrm>
        </p:spPr>
        <p:txBody>
          <a:bodyPr/>
          <a:lstStyle/>
          <a:p>
            <a:pPr>
              <a:buFont typeface="Arial" charset="0"/>
              <a:buNone/>
            </a:pPr>
            <a:endParaRPr lang="en-US" smtClean="0"/>
          </a:p>
          <a:p>
            <a:pPr>
              <a:buFont typeface="Arial" charset="0"/>
              <a:buNone/>
            </a:pPr>
            <a:r>
              <a:rPr lang="en-US" smtClean="0"/>
              <a:t>	</a:t>
            </a:r>
            <a:r>
              <a:rPr lang="en-US" smtClean="0">
                <a:latin typeface="Arial" charset="0"/>
                <a:cs typeface="Arial" charset="0"/>
              </a:rPr>
              <a:t>Boeing is paying for the site cleanup including the investigations taking place in your area</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990600"/>
            <a:ext cx="4343400" cy="4800600"/>
          </a:xfrm>
        </p:spPr>
        <p:txBody>
          <a:bodyPr/>
          <a:lstStyle/>
          <a:p>
            <a:r>
              <a:rPr lang="en-US" sz="3200" smtClean="0">
                <a:latin typeface="Arial" charset="0"/>
                <a:cs typeface="Arial" charset="0"/>
              </a:rPr>
              <a:t>Figure of Drinking Water Well locations relative to known plume extent</a:t>
            </a:r>
            <a:r>
              <a:rPr lang="en-US" sz="3200" smtClean="0"/>
              <a:t/>
            </a:r>
            <a:br>
              <a:rPr lang="en-US" sz="3200" smtClean="0"/>
            </a:br>
            <a:r>
              <a:rPr lang="en-US" sz="3200" smtClean="0"/>
              <a:t/>
            </a:r>
            <a:br>
              <a:rPr lang="en-US" sz="3200" smtClean="0"/>
            </a:br>
            <a:endParaRPr lang="en-US" sz="3200" smtClean="0"/>
          </a:p>
        </p:txBody>
      </p:sp>
      <p:pic>
        <p:nvPicPr>
          <p:cNvPr id="23554" name="Picture 2" descr="Y:\025\164\C\2013\Algona Pub Mtg_2-19-13\Robin slides\DrinkingWater.jpg"/>
          <p:cNvPicPr>
            <a:picLocks noGrp="1" noChangeAspect="1" noChangeArrowheads="1"/>
          </p:cNvPicPr>
          <p:nvPr>
            <p:ph idx="1"/>
          </p:nvPr>
        </p:nvPicPr>
        <p:blipFill>
          <a:blip r:embed="rId3"/>
          <a:srcRect l="487" r="568"/>
          <a:stretch>
            <a:fillRect/>
          </a:stretch>
        </p:blipFill>
        <p:spPr>
          <a:xfrm>
            <a:off x="4481513" y="990600"/>
            <a:ext cx="4662487" cy="5867400"/>
          </a:xfrm>
        </p:spPr>
      </p:pic>
      <p:sp>
        <p:nvSpPr>
          <p:cNvPr id="5" name="Title 1"/>
          <p:cNvSpPr txBox="1">
            <a:spLocks/>
          </p:cNvSpPr>
          <p:nvPr/>
        </p:nvSpPr>
        <p:spPr>
          <a:xfrm>
            <a:off x="685800" y="0"/>
            <a:ext cx="7924800" cy="990600"/>
          </a:xfrm>
          <a:prstGeom prst="rect">
            <a:avLst/>
          </a:prstGeom>
        </p:spPr>
        <p:txBody>
          <a:bodyPr anchor="ctr">
            <a:normAutofit/>
          </a:bodyPr>
          <a:lstStyle/>
          <a:p>
            <a:pPr algn="ctr" fontAlgn="auto">
              <a:spcAft>
                <a:spcPts val="0"/>
              </a:spcAft>
              <a:defRPr/>
            </a:pPr>
            <a:r>
              <a:rPr lang="en-US" sz="4400" b="1" dirty="0">
                <a:latin typeface="+mj-lt"/>
                <a:ea typeface="+mj-ea"/>
                <a:cs typeface="+mj-cs"/>
              </a:rPr>
              <a:t>What do we know?</a:t>
            </a:r>
            <a:endParaRPr lang="en-US" sz="4400" b="1" dirty="0">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143000"/>
          </a:xfrm>
        </p:spPr>
        <p:txBody>
          <a:bodyPr/>
          <a:lstStyle/>
          <a:p>
            <a:r>
              <a:rPr lang="en-US" b="1" smtClean="0"/>
              <a:t>Timeline</a:t>
            </a:r>
          </a:p>
        </p:txBody>
      </p:sp>
      <p:sp>
        <p:nvSpPr>
          <p:cNvPr id="5" name="Content Placeholder 4"/>
          <p:cNvSpPr>
            <a:spLocks noGrp="1"/>
          </p:cNvSpPr>
          <p:nvPr>
            <p:ph idx="1"/>
          </p:nvPr>
        </p:nvSpPr>
        <p:spPr>
          <a:xfrm>
            <a:off x="228600" y="1143000"/>
            <a:ext cx="8686800" cy="5257800"/>
          </a:xfrm>
        </p:spPr>
        <p:txBody>
          <a:bodyPr rtlCol="0">
            <a:normAutofit fontScale="92500" lnSpcReduction="20000"/>
          </a:bodyPr>
          <a:lstStyle/>
          <a:p>
            <a:pPr fontAlgn="auto">
              <a:spcAft>
                <a:spcPts val="0"/>
              </a:spcAft>
              <a:buFont typeface="Arial" pitchFamily="34" charset="0"/>
              <a:buChar char="•"/>
              <a:defRPr/>
            </a:pPr>
            <a:r>
              <a:rPr lang="en-US" b="1" dirty="0" smtClean="0"/>
              <a:t>1966 to mid-1980s: </a:t>
            </a:r>
            <a:r>
              <a:rPr lang="en-US" dirty="0" smtClean="0"/>
              <a:t>TCE used at the facility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dirty="0" smtClean="0"/>
              <a:t>1987 to 1998:</a:t>
            </a:r>
            <a:r>
              <a:rPr lang="en-US" dirty="0" smtClean="0"/>
              <a:t> Facility permit issued for waste management; facility assessment conducted related to waste management practices; TCE release documented at Area 1</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dirty="0" smtClean="0"/>
              <a:t>2002: </a:t>
            </a:r>
            <a:r>
              <a:rPr lang="en-US" dirty="0" smtClean="0"/>
              <a:t>Ecology and Boeing sign Agreed Order; public notice issued</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dirty="0" smtClean="0"/>
              <a:t>2003-2005: </a:t>
            </a:r>
            <a:r>
              <a:rPr lang="en-US" dirty="0" smtClean="0"/>
              <a:t>Remedial investigations begin at facility and interim cleanup action completed at Area 1</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smtClean="0"/>
              <a:t>Timeline Cont.</a:t>
            </a:r>
          </a:p>
        </p:txBody>
      </p:sp>
      <p:sp>
        <p:nvSpPr>
          <p:cNvPr id="3" name="Content Placeholder 2"/>
          <p:cNvSpPr>
            <a:spLocks noGrp="1"/>
          </p:cNvSpPr>
          <p:nvPr>
            <p:ph idx="1"/>
          </p:nvPr>
        </p:nvSpPr>
        <p:spPr>
          <a:xfrm>
            <a:off x="457200" y="1371600"/>
            <a:ext cx="8305800" cy="4906963"/>
          </a:xfrm>
        </p:spPr>
        <p:txBody>
          <a:bodyPr rtlCol="0">
            <a:normAutofit fontScale="85000" lnSpcReduction="10000"/>
          </a:bodyPr>
          <a:lstStyle/>
          <a:p>
            <a:pPr fontAlgn="auto">
              <a:spcAft>
                <a:spcPts val="0"/>
              </a:spcAft>
              <a:buFont typeface="Arial" pitchFamily="34" charset="0"/>
              <a:buChar char="•"/>
              <a:defRPr/>
            </a:pPr>
            <a:r>
              <a:rPr lang="en-US" b="1" dirty="0" smtClean="0"/>
              <a:t>2006-2009: </a:t>
            </a:r>
            <a:r>
              <a:rPr lang="en-US" dirty="0" smtClean="0"/>
              <a:t>Agreed Order amended and public notice issued; AMB distribution center constructed in Area ; onsite groundwater investigation conducted</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b="1" dirty="0" smtClean="0"/>
              <a:t>2009-2013: </a:t>
            </a:r>
            <a:r>
              <a:rPr lang="en-US" dirty="0" smtClean="0"/>
              <a:t>Second TCE plume and offsite groundwater impacts discovered; seven groundwater investigation programs completed to investigate source of the second plume and offsite groundwater impacts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dirty="0" smtClean="0"/>
              <a:t>2011-2012: </a:t>
            </a:r>
            <a:r>
              <a:rPr lang="en-US" dirty="0" smtClean="0"/>
              <a:t>WDOH Health Consultation completed and Ecology focus sheet published; notification to interested local municipalities and water districts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343400" y="1981200"/>
            <a:ext cx="4267200" cy="1524000"/>
          </a:xfrm>
        </p:spPr>
        <p:txBody>
          <a:bodyPr/>
          <a:lstStyle/>
          <a:p>
            <a:r>
              <a:rPr lang="en-US" b="1" smtClean="0"/>
              <a:t>Where are we now?</a:t>
            </a:r>
          </a:p>
        </p:txBody>
      </p:sp>
      <p:pic>
        <p:nvPicPr>
          <p:cNvPr id="29698" name="Picture 3" descr="Y:\025\164\C\2013\Algona Pub Mtg_2-19-13\Robin slides\Untitled Extract Pages.jpg"/>
          <p:cNvPicPr>
            <a:picLocks noChangeAspect="1" noChangeArrowheads="1"/>
          </p:cNvPicPr>
          <p:nvPr/>
        </p:nvPicPr>
        <p:blipFill>
          <a:blip r:embed="rId3"/>
          <a:srcRect/>
          <a:stretch>
            <a:fillRect/>
          </a:stretch>
        </p:blipFill>
        <p:spPr bwMode="auto">
          <a:xfrm>
            <a:off x="228600" y="0"/>
            <a:ext cx="3810000" cy="660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334000" y="2514600"/>
            <a:ext cx="3810000" cy="990600"/>
          </a:xfrm>
        </p:spPr>
        <p:txBody>
          <a:bodyPr/>
          <a:lstStyle/>
          <a:p>
            <a:r>
              <a:rPr lang="en-US" sz="3200" b="1" smtClean="0"/>
              <a:t>December 2012 Groundwater Sampling Results Indicate More Groundwater Testing Is Needed   </a:t>
            </a:r>
          </a:p>
        </p:txBody>
      </p:sp>
      <p:sp>
        <p:nvSpPr>
          <p:cNvPr id="31746" name="Content Placeholder 2"/>
          <p:cNvSpPr>
            <a:spLocks noGrp="1"/>
          </p:cNvSpPr>
          <p:nvPr>
            <p:ph idx="1"/>
          </p:nvPr>
        </p:nvSpPr>
        <p:spPr>
          <a:xfrm>
            <a:off x="381000" y="4267200"/>
            <a:ext cx="8229600" cy="4525963"/>
          </a:xfrm>
        </p:spPr>
        <p:txBody>
          <a:bodyPr/>
          <a:lstStyle/>
          <a:p>
            <a:pPr>
              <a:buFont typeface="Arial" charset="0"/>
              <a:buNone/>
            </a:pPr>
            <a:endParaRPr lang="en-US" smtClean="0"/>
          </a:p>
          <a:p>
            <a:pPr>
              <a:buFont typeface="Arial" charset="0"/>
              <a:buNone/>
            </a:pPr>
            <a:endParaRPr lang="en-US" smtClean="0"/>
          </a:p>
        </p:txBody>
      </p:sp>
      <p:pic>
        <p:nvPicPr>
          <p:cNvPr id="31747" name="Picture 2" descr="Y:\025\164\C\2013\Algona Pub Mtg_2-19-13\Robin slides\ExplorationPlan.jpg"/>
          <p:cNvPicPr>
            <a:picLocks noChangeAspect="1" noChangeArrowheads="1"/>
          </p:cNvPicPr>
          <p:nvPr/>
        </p:nvPicPr>
        <p:blipFill>
          <a:blip r:embed="rId3"/>
          <a:srcRect l="9082" t="4745" r="6287" b="13382"/>
          <a:stretch>
            <a:fillRect/>
          </a:stretch>
        </p:blipFill>
        <p:spPr bwMode="auto">
          <a:xfrm>
            <a:off x="0" y="0"/>
            <a:ext cx="5324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9668</TotalTime>
  <Words>2102</Words>
  <Application>Microsoft Office PowerPoint</Application>
  <PresentationFormat>On-screen Show (4:3)</PresentationFormat>
  <Paragraphs>134</Paragraphs>
  <Slides>19</Slides>
  <Notes>19</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19</vt:i4>
      </vt:variant>
    </vt:vector>
  </HeadingPairs>
  <TitlesOfParts>
    <vt:vector size="22" baseType="lpstr">
      <vt:lpstr>Arial</vt:lpstr>
      <vt:lpstr>Calibri</vt:lpstr>
      <vt:lpstr>Office Theme</vt:lpstr>
      <vt:lpstr>NE Algona Recent and Proposed Future Environmental Investigation in your Neighborhood</vt:lpstr>
      <vt:lpstr>Slide 2</vt:lpstr>
      <vt:lpstr>Slide 3</vt:lpstr>
      <vt:lpstr>This Site is a State Supervised Cleanup Site</vt:lpstr>
      <vt:lpstr>Figure of Drinking Water Well locations relative to known plume extent  </vt:lpstr>
      <vt:lpstr>Timeline</vt:lpstr>
      <vt:lpstr>Timeline Cont.</vt:lpstr>
      <vt:lpstr>Where are we now?</vt:lpstr>
      <vt:lpstr>December 2012 Groundwater Sampling Results Indicate More Groundwater Testing Is Needed   </vt:lpstr>
      <vt:lpstr>Additional Groundwater Investigation</vt:lpstr>
      <vt:lpstr>What Will the Drilling Involve?</vt:lpstr>
      <vt:lpstr>Timing and Next Steps</vt:lpstr>
      <vt:lpstr>What Happens After the Groundwater Investigation?</vt:lpstr>
      <vt:lpstr>Why Sample Indoor Air?</vt:lpstr>
      <vt:lpstr>Slide 15</vt:lpstr>
      <vt:lpstr>HOW do we determine if vapor intrusion may be contaminating indoor air?  </vt:lpstr>
      <vt:lpstr>Why Sample Indoor Air In Algona? </vt:lpstr>
      <vt:lpstr>Important Points to Consider</vt:lpstr>
      <vt:lpstr>How to stay informed?</vt:lpstr>
    </vt:vector>
  </TitlesOfParts>
  <Company>Dept of Ecology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Landsburg Mine Site, Ravensdale</dc:title>
  <dc:creator>Ecology</dc:creator>
  <cp:lastModifiedBy>kevinc</cp:lastModifiedBy>
  <cp:revision>833</cp:revision>
  <dcterms:created xsi:type="dcterms:W3CDTF">2003-12-19T16:06:43Z</dcterms:created>
  <dcterms:modified xsi:type="dcterms:W3CDTF">2013-02-21T19:59:05Z</dcterms:modified>
</cp:coreProperties>
</file>